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33" r:id="rId2"/>
    <p:sldId id="537" r:id="rId3"/>
    <p:sldId id="526" r:id="rId4"/>
    <p:sldId id="531" r:id="rId5"/>
    <p:sldId id="527" r:id="rId6"/>
    <p:sldId id="528" r:id="rId7"/>
    <p:sldId id="529" r:id="rId8"/>
    <p:sldId id="538" r:id="rId9"/>
    <p:sldId id="454" r:id="rId10"/>
    <p:sldId id="455" r:id="rId11"/>
    <p:sldId id="532" r:id="rId12"/>
    <p:sldId id="539" r:id="rId13"/>
    <p:sldId id="493" r:id="rId14"/>
    <p:sldId id="530" r:id="rId15"/>
    <p:sldId id="466" r:id="rId16"/>
    <p:sldId id="467" r:id="rId17"/>
    <p:sldId id="470" r:id="rId18"/>
    <p:sldId id="494" r:id="rId19"/>
    <p:sldId id="495" r:id="rId20"/>
    <p:sldId id="496" r:id="rId21"/>
    <p:sldId id="497" r:id="rId22"/>
    <p:sldId id="498" r:id="rId23"/>
    <p:sldId id="499" r:id="rId24"/>
    <p:sldId id="534" r:id="rId25"/>
    <p:sldId id="525" r:id="rId26"/>
    <p:sldId id="502" r:id="rId27"/>
    <p:sldId id="503" r:id="rId28"/>
    <p:sldId id="442" r:id="rId29"/>
    <p:sldId id="428" r:id="rId30"/>
    <p:sldId id="471" r:id="rId31"/>
    <p:sldId id="540" r:id="rId32"/>
    <p:sldId id="536" r:id="rId33"/>
    <p:sldId id="541" r:id="rId34"/>
    <p:sldId id="504" r:id="rId35"/>
    <p:sldId id="505" r:id="rId36"/>
    <p:sldId id="507" r:id="rId37"/>
    <p:sldId id="506" r:id="rId38"/>
    <p:sldId id="535" r:id="rId39"/>
  </p:sldIdLst>
  <p:sldSz cx="9144000" cy="6858000" type="screen4x3"/>
  <p:notesSz cx="6858000" cy="9144000"/>
  <p:defaultTextStyle>
    <a:lvl1pPr>
      <a:defRPr sz="1600">
        <a:latin typeface="Arial"/>
        <a:ea typeface="Arial"/>
        <a:cs typeface="Arial"/>
        <a:sym typeface="Arial"/>
      </a:defRPr>
    </a:lvl1pPr>
    <a:lvl2pPr indent="457200">
      <a:defRPr sz="1600">
        <a:latin typeface="Arial"/>
        <a:ea typeface="Arial"/>
        <a:cs typeface="Arial"/>
        <a:sym typeface="Arial"/>
      </a:defRPr>
    </a:lvl2pPr>
    <a:lvl3pPr indent="914400">
      <a:defRPr sz="1600">
        <a:latin typeface="Arial"/>
        <a:ea typeface="Arial"/>
        <a:cs typeface="Arial"/>
        <a:sym typeface="Arial"/>
      </a:defRPr>
    </a:lvl3pPr>
    <a:lvl4pPr indent="1371600">
      <a:defRPr sz="1600">
        <a:latin typeface="Arial"/>
        <a:ea typeface="Arial"/>
        <a:cs typeface="Arial"/>
        <a:sym typeface="Arial"/>
      </a:defRPr>
    </a:lvl4pPr>
    <a:lvl5pPr indent="1828800">
      <a:defRPr sz="1600">
        <a:latin typeface="Arial"/>
        <a:ea typeface="Arial"/>
        <a:cs typeface="Arial"/>
        <a:sym typeface="Arial"/>
      </a:defRPr>
    </a:lvl5pPr>
    <a:lvl6pPr indent="2286000">
      <a:defRPr sz="1600">
        <a:latin typeface="Arial"/>
        <a:ea typeface="Arial"/>
        <a:cs typeface="Arial"/>
        <a:sym typeface="Arial"/>
      </a:defRPr>
    </a:lvl6pPr>
    <a:lvl7pPr indent="2743200">
      <a:defRPr sz="1600">
        <a:latin typeface="Arial"/>
        <a:ea typeface="Arial"/>
        <a:cs typeface="Arial"/>
        <a:sym typeface="Arial"/>
      </a:defRPr>
    </a:lvl7pPr>
    <a:lvl8pPr indent="3200400">
      <a:defRPr sz="1600">
        <a:latin typeface="Arial"/>
        <a:ea typeface="Arial"/>
        <a:cs typeface="Arial"/>
        <a:sym typeface="Arial"/>
      </a:defRPr>
    </a:lvl8pPr>
    <a:lvl9pPr indent="3657600">
      <a:defRPr sz="1600"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08C"/>
    <a:srgbClr val="B1AEB2"/>
    <a:srgbClr val="3A4D81"/>
    <a:srgbClr val="17365E"/>
    <a:srgbClr val="8ED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E5CA"/>
          </a:solidFill>
        </a:fill>
      </a:tcStyle>
    </a:wholeTbl>
    <a:band2H>
      <a:tcTxStyle/>
      <a:tcStyle>
        <a:tcBdr/>
        <a:fill>
          <a:solidFill>
            <a:srgbClr val="ECF2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B60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DDF4"/>
          </a:solidFill>
        </a:fill>
      </a:tcStyle>
    </a:wholeTbl>
    <a:band2H>
      <a:tcTxStyle/>
      <a:tcStyle>
        <a:tcBdr/>
        <a:fill>
          <a:solidFill>
            <a:srgbClr val="E7EF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397E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CCF3"/>
          </a:solidFill>
        </a:fill>
      </a:tcStyle>
    </a:wholeTbl>
    <a:band2H>
      <a:tcTxStyle/>
      <a:tcStyle>
        <a:tcBdr/>
        <a:fill>
          <a:solidFill>
            <a:srgbClr val="EDE7F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4E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B60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B60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16" autoAdjust="0"/>
    <p:restoredTop sz="99458" autoAdjust="0"/>
  </p:normalViewPr>
  <p:slideViewPr>
    <p:cSldViewPr snapToGrid="0" snapToObjects="1">
      <p:cViewPr varScale="1">
        <p:scale>
          <a:sx n="232" d="100"/>
          <a:sy n="232" d="100"/>
        </p:scale>
        <p:origin x="11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7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291A-64D6-4B4E-8426-DCB99BAABEFD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5FE08-B5CE-E048-93D3-C50695741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9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67774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18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0C4CF468-7725-6F40-8B3F-13B5A3B544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0" y="6629400"/>
            <a:ext cx="3429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800" i="1" dirty="0"/>
              <a:t>Marco Buongiorno Nardelli</a:t>
            </a:r>
            <a:r>
              <a:rPr lang="en-US" altLang="en-US" sz="1400" dirty="0">
                <a:latin typeface="Times New Roman" panose="02020603050405020304" pitchFamily="18" charset="0"/>
              </a:rPr>
              <a:t> </a:t>
            </a:r>
            <a:r>
              <a:rPr lang="en-US" altLang="en-US" sz="800" dirty="0"/>
              <a:t>–  2021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4" name="Segnaposto data 2">
            <a:extLst>
              <a:ext uri="{FF2B5EF4-FFF2-40B4-BE49-F238E27FC236}">
                <a16:creationId xmlns:a16="http://schemas.microsoft.com/office/drawing/2014/main" id="{A61BE6A6-84C5-F74D-B0AB-3EF0C92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 dirty="0"/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64046767-9F98-DD40-92A9-8024DBC4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633510-FF7C-6A40-B5B5-03B6B9BF707B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9213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 dirty="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0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0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515100" y="0"/>
            <a:ext cx="1943100" cy="594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685800" y="304800"/>
            <a:ext cx="5676900" cy="65532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38100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692146" y="6629400"/>
            <a:ext cx="342900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" i="1"/>
            </a:lvl1pPr>
          </a:lstStyle>
          <a:p>
            <a:pPr lvl="0">
              <a:defRPr sz="1800" i="0"/>
            </a:pPr>
            <a:r>
              <a:rPr lang="en-US" sz="800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 – Q-MS School 2021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21920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>
                <a:ln>
                  <a:noFill/>
                </a:ln>
                <a:solidFill>
                  <a:srgbClr val="000000"/>
                </a:solidFill>
                <a:effectLst/>
              </a:defRPr>
            </a:pPr>
            <a:r>
              <a:rPr lang="en-US" sz="2800" dirty="0" err="1">
                <a:ln>
                  <a:solidFill/>
                </a:ln>
                <a:solidFill>
                  <a:srgbClr val="7324C1"/>
                </a:solidFill>
                <a:effectLst>
                  <a:outerShdw blurRad="25400" dist="25400" dir="2700000" rotWithShape="0">
                    <a:srgbClr val="000000">
                      <a:alpha val="40000"/>
                    </a:srgbClr>
                  </a:outerShdw>
                </a:effectLst>
              </a:rPr>
              <a:t>ttt</a:t>
            </a:r>
            <a:endParaRPr sz="2800" dirty="0">
              <a:ln>
                <a:solidFill/>
              </a:ln>
              <a:solidFill>
                <a:srgbClr val="7324C1"/>
              </a:solidFill>
              <a:effectLst>
                <a:outerShdw blurRad="25400" dist="25400" dir="2700000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7772400" cy="465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/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0D20-E748-3F43-A64D-9046B707C0F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</p:sldLayoutIdLst>
  <p:transition spd="med"/>
  <p:hf hdr="0" ftr="0" dt="0"/>
  <p:txStyles>
    <p:titleStyle>
      <a:lvl1pPr algn="ctr">
        <a:defRPr sz="2800" b="0" i="0" cap="none" spc="0">
          <a:ln>
            <a:noFill/>
          </a:ln>
          <a:solidFill>
            <a:schemeClr val="tx1"/>
          </a:solidFill>
          <a:effectLst/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  <a:sym typeface="Arial Bold"/>
        </a:defRPr>
      </a:lvl1pPr>
      <a:lvl2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2pPr>
      <a:lvl3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3pPr>
      <a:lvl4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4pPr>
      <a:lvl5pPr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5pPr>
      <a:lvl6pPr indent="4572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6pPr>
      <a:lvl7pPr indent="9144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7pPr>
      <a:lvl8pPr indent="13716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8pPr>
      <a:lvl9pPr indent="1828800" algn="ctr">
        <a:defRPr sz="2800">
          <a:ln>
            <a:solidFill/>
          </a:ln>
          <a:solidFill>
            <a:srgbClr val="7324C1"/>
          </a:solidFill>
          <a:effectLst>
            <a:outerShdw blurRad="25400" dist="25400" dir="2700000" rotWithShape="0">
              <a:srgbClr val="000000">
                <a:alpha val="40000"/>
              </a:srgbClr>
            </a:outerShdw>
          </a:effectLst>
          <a:latin typeface="Arial Bold"/>
          <a:ea typeface="Arial Bold"/>
          <a:cs typeface="Arial Bold"/>
          <a:sym typeface="Arial Bold"/>
        </a:defRPr>
      </a:lvl9pPr>
    </p:titleStyle>
    <p:bodyStyle>
      <a:lvl1pPr marL="342900" indent="-342900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1pPr>
      <a:lvl2pPr marL="778668" indent="-321468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2pPr>
      <a:lvl3pPr marL="11715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3pPr>
      <a:lvl4pPr marL="16287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4pPr>
      <a:lvl5pPr marL="20859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5pPr>
      <a:lvl6pPr marL="25431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6pPr>
      <a:lvl7pPr marL="30003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7pPr>
      <a:lvl8pPr marL="34575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8pPr>
      <a:lvl9pPr marL="3914775" indent="-257175">
        <a:spcBef>
          <a:spcPts val="400"/>
        </a:spcBef>
        <a:buSzPct val="100000"/>
        <a:buFont typeface="Times New Roman"/>
        <a:buChar char="•"/>
        <a:defRPr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0921-AA23-E94F-97DF-82275003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46888"/>
            <a:ext cx="7772400" cy="3964225"/>
          </a:xfrm>
        </p:spPr>
        <p:txBody>
          <a:bodyPr/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PAOFLOW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Marco Buongiorno Nardelli</a:t>
            </a:r>
            <a:br>
              <a:rPr lang="en-US" sz="2000" dirty="0"/>
            </a:br>
            <a:r>
              <a:rPr lang="en-US" sz="2000" dirty="0"/>
              <a:t>University of North Texas and</a:t>
            </a:r>
            <a:br>
              <a:rPr lang="en-US" sz="2000" dirty="0"/>
            </a:br>
            <a:r>
              <a:rPr lang="en-US" sz="2000" dirty="0"/>
              <a:t>Santa Fe Institute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56424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image3.png">
            <a:extLst>
              <a:ext uri="{FF2B5EF4-FFF2-40B4-BE49-F238E27FC236}">
                <a16:creationId xmlns:a16="http://schemas.microsoft.com/office/drawing/2014/main" id="{70D112C3-0C96-144E-BF43-A6C8A673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4100" y="4038600"/>
            <a:ext cx="4122738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3F635025-B69B-9242-82EA-BAF4C1EF6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 err="1">
                <a:cs typeface="Calibri" charset="0"/>
                <a:sym typeface="Calibri" charset="0"/>
              </a:rPr>
              <a:t>Wannier</a:t>
            </a:r>
            <a:r>
              <a:rPr lang="en-US" sz="3600" dirty="0">
                <a:cs typeface="Calibri" charset="0"/>
                <a:sym typeface="Calibri" charset="0"/>
              </a:rPr>
              <a:t> functions</a:t>
            </a:r>
            <a:endParaRPr lang="en-US" sz="3600" dirty="0"/>
          </a:p>
        </p:txBody>
      </p:sp>
      <p:sp>
        <p:nvSpPr>
          <p:cNvPr id="5123" name="AutoShape 3">
            <a:extLst>
              <a:ext uri="{FF2B5EF4-FFF2-40B4-BE49-F238E27FC236}">
                <a16:creationId xmlns:a16="http://schemas.microsoft.com/office/drawing/2014/main" id="{DC7CB5E6-BA88-1F48-A8E0-EDCA6B4D53A3}"/>
              </a:ext>
            </a:extLst>
          </p:cNvPr>
          <p:cNvSpPr>
            <a:spLocks/>
          </p:cNvSpPr>
          <p:nvPr/>
        </p:nvSpPr>
        <p:spPr bwMode="auto">
          <a:xfrm>
            <a:off x="228600" y="990600"/>
            <a:ext cx="8229600" cy="3443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 convenient localized basis set.</a:t>
            </a: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Maximal localization: Unique basis set</a:t>
            </a:r>
          </a:p>
          <a:p>
            <a:pPr marL="234950" indent="-234950"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Not straightforward (what projectors and how many?)</a:t>
            </a:r>
          </a:p>
          <a:p>
            <a:pPr marL="234950" indent="-23495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Internal iterative procedure for disentangling bands (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in metals)</a:t>
            </a:r>
          </a:p>
          <a:p>
            <a:pPr marL="774700" lvl="1" indent="-31750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Energy window? </a:t>
            </a:r>
          </a:p>
          <a:p>
            <a:pPr marL="774700" lvl="1" indent="-31750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Intractable for large number of bands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196" name="Group 4">
            <a:extLst>
              <a:ext uri="{FF2B5EF4-FFF2-40B4-BE49-F238E27FC236}">
                <a16:creationId xmlns:a16="http://schemas.microsoft.com/office/drawing/2014/main" id="{D061729A-6BE6-A044-93FE-D42F5A173C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960563"/>
            <a:ext cx="2470150" cy="457200"/>
            <a:chOff x="0" y="-1"/>
            <a:chExt cx="2470869" cy="456280"/>
          </a:xfrm>
        </p:grpSpPr>
        <p:sp>
          <p:nvSpPr>
            <p:cNvPr id="5125" name="AutoShape 5" descr="image35.png">
              <a:extLst>
                <a:ext uri="{FF2B5EF4-FFF2-40B4-BE49-F238E27FC236}">
                  <a16:creationId xmlns:a16="http://schemas.microsoft.com/office/drawing/2014/main" id="{678A13F1-9110-844C-8CFF-C49032B3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2470869" cy="456280"/>
            </a:xfrm>
            <a:custGeom>
              <a:avLst/>
              <a:gdLst>
                <a:gd name="T0" fmla="*/ 1235435 w 21600"/>
                <a:gd name="T1" fmla="*/ 228140 h 21600"/>
                <a:gd name="T2" fmla="*/ 1235435 w 21600"/>
                <a:gd name="T3" fmla="*/ 228140 h 21600"/>
                <a:gd name="T4" fmla="*/ 1235435 w 21600"/>
                <a:gd name="T5" fmla="*/ 228140 h 21600"/>
                <a:gd name="T6" fmla="*/ 1235435 w 21600"/>
                <a:gd name="T7" fmla="*/ 2281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6" name="AutoShape 6">
              <a:extLst>
                <a:ext uri="{FF2B5EF4-FFF2-40B4-BE49-F238E27FC236}">
                  <a16:creationId xmlns:a16="http://schemas.microsoft.com/office/drawing/2014/main" id="{69E67084-219D-C54E-85F3-B6D1E5C62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2470869" cy="3707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grpSp>
        <p:nvGrpSpPr>
          <p:cNvPr id="8197" name="Group 7">
            <a:extLst>
              <a:ext uri="{FF2B5EF4-FFF2-40B4-BE49-F238E27FC236}">
                <a16:creationId xmlns:a16="http://schemas.microsoft.com/office/drawing/2014/main" id="{B67C95CC-BF9F-6941-8C2B-567E39EB87A4}"/>
              </a:ext>
            </a:extLst>
          </p:cNvPr>
          <p:cNvGrpSpPr>
            <a:grpSpLocks/>
          </p:cNvGrpSpPr>
          <p:nvPr/>
        </p:nvGrpSpPr>
        <p:grpSpPr bwMode="auto">
          <a:xfrm>
            <a:off x="4418013" y="1808163"/>
            <a:ext cx="4568825" cy="819150"/>
            <a:chOff x="-1" y="0"/>
            <a:chExt cx="4567470" cy="818879"/>
          </a:xfrm>
        </p:grpSpPr>
        <p:sp>
          <p:nvSpPr>
            <p:cNvPr id="5128" name="AutoShape 8" descr="image4.png">
              <a:extLst>
                <a:ext uri="{FF2B5EF4-FFF2-40B4-BE49-F238E27FC236}">
                  <a16:creationId xmlns:a16="http://schemas.microsoft.com/office/drawing/2014/main" id="{2ACB0866-B11F-A34F-A08C-0DFDEF86A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4567470" cy="818879"/>
            </a:xfrm>
            <a:custGeom>
              <a:avLst/>
              <a:gdLst>
                <a:gd name="T0" fmla="*/ 2283735 w 21600"/>
                <a:gd name="T1" fmla="*/ 409440 h 21600"/>
                <a:gd name="T2" fmla="*/ 2283735 w 21600"/>
                <a:gd name="T3" fmla="*/ 409440 h 21600"/>
                <a:gd name="T4" fmla="*/ 2283735 w 21600"/>
                <a:gd name="T5" fmla="*/ 409440 h 21600"/>
                <a:gd name="T6" fmla="*/ 2283735 w 21600"/>
                <a:gd name="T7" fmla="*/ 4094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29" name="AutoShape 9">
              <a:extLst>
                <a:ext uri="{FF2B5EF4-FFF2-40B4-BE49-F238E27FC236}">
                  <a16:creationId xmlns:a16="http://schemas.microsoft.com/office/drawing/2014/main" id="{D8F48290-AA66-B84A-B1B6-862AFF39A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4567470" cy="3713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grpSp>
        <p:nvGrpSpPr>
          <p:cNvPr id="8198" name="Group 10">
            <a:extLst>
              <a:ext uri="{FF2B5EF4-FFF2-40B4-BE49-F238E27FC236}">
                <a16:creationId xmlns:a16="http://schemas.microsoft.com/office/drawing/2014/main" id="{75F98091-7403-1749-8821-4682B6A4F8D5}"/>
              </a:ext>
            </a:extLst>
          </p:cNvPr>
          <p:cNvGrpSpPr>
            <a:grpSpLocks/>
          </p:cNvGrpSpPr>
          <p:nvPr/>
        </p:nvGrpSpPr>
        <p:grpSpPr bwMode="auto">
          <a:xfrm>
            <a:off x="4730750" y="1241425"/>
            <a:ext cx="998538" cy="484188"/>
            <a:chOff x="-1" y="-1"/>
            <a:chExt cx="997326" cy="483147"/>
          </a:xfrm>
        </p:grpSpPr>
        <p:sp>
          <p:nvSpPr>
            <p:cNvPr id="5131" name="AutoShape 11" descr="image5.png">
              <a:extLst>
                <a:ext uri="{FF2B5EF4-FFF2-40B4-BE49-F238E27FC236}">
                  <a16:creationId xmlns:a16="http://schemas.microsoft.com/office/drawing/2014/main" id="{EDB6EB6B-EA39-3B46-A352-A522DDEBE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997326" cy="483147"/>
            </a:xfrm>
            <a:custGeom>
              <a:avLst/>
              <a:gdLst>
                <a:gd name="T0" fmla="*/ 498663 w 21600"/>
                <a:gd name="T1" fmla="*/ 241574 h 21600"/>
                <a:gd name="T2" fmla="*/ 498663 w 21600"/>
                <a:gd name="T3" fmla="*/ 241574 h 21600"/>
                <a:gd name="T4" fmla="*/ 498663 w 21600"/>
                <a:gd name="T5" fmla="*/ 241574 h 21600"/>
                <a:gd name="T6" fmla="*/ 498663 w 21600"/>
                <a:gd name="T7" fmla="*/ 241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32" name="AutoShape 12">
              <a:extLst>
                <a:ext uri="{FF2B5EF4-FFF2-40B4-BE49-F238E27FC236}">
                  <a16:creationId xmlns:a16="http://schemas.microsoft.com/office/drawing/2014/main" id="{C311387A-8E4A-6C4D-B08F-60FA05068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997326" cy="370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sp>
        <p:nvSpPr>
          <p:cNvPr id="5133" name="AutoShape 13">
            <a:extLst>
              <a:ext uri="{FF2B5EF4-FFF2-40B4-BE49-F238E27FC236}">
                <a16:creationId xmlns:a16="http://schemas.microsoft.com/office/drawing/2014/main" id="{5C488E7D-A424-724F-85E4-2EB619E3C532}"/>
              </a:ext>
            </a:extLst>
          </p:cNvPr>
          <p:cNvSpPr>
            <a:spLocks/>
          </p:cNvSpPr>
          <p:nvPr/>
        </p:nvSpPr>
        <p:spPr bwMode="auto">
          <a:xfrm>
            <a:off x="838200" y="2570163"/>
            <a:ext cx="1284288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Bloch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34" name="AutoShape 14">
            <a:extLst>
              <a:ext uri="{FF2B5EF4-FFF2-40B4-BE49-F238E27FC236}">
                <a16:creationId xmlns:a16="http://schemas.microsoft.com/office/drawing/2014/main" id="{832AB2F7-A1B2-FC4A-9A83-B52B075ABA1B}"/>
              </a:ext>
            </a:extLst>
          </p:cNvPr>
          <p:cNvSpPr>
            <a:spLocks/>
          </p:cNvSpPr>
          <p:nvPr/>
        </p:nvSpPr>
        <p:spPr bwMode="auto">
          <a:xfrm>
            <a:off x="5791200" y="2570163"/>
            <a:ext cx="144780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 err="1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Wannier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35" name="Line 15">
            <a:extLst>
              <a:ext uri="{FF2B5EF4-FFF2-40B4-BE49-F238E27FC236}">
                <a16:creationId xmlns:a16="http://schemas.microsoft.com/office/drawing/2014/main" id="{33B5BA9F-12C0-9749-8122-4279BF54B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3" y="2770188"/>
            <a:ext cx="3186112" cy="0"/>
          </a:xfrm>
          <a:prstGeom prst="line">
            <a:avLst/>
          </a:prstGeom>
          <a:noFill/>
          <a:ln w="25400" cap="flat" cmpd="sng">
            <a:solidFill>
              <a:srgbClr val="4A7EBB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57200">
              <a:defRPr/>
            </a:pPr>
            <a:endParaRPr lang="en-US" sz="1200"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pic>
        <p:nvPicPr>
          <p:cNvPr id="5136" name="Picture 16" descr="image6.png">
            <a:extLst>
              <a:ext uri="{FF2B5EF4-FFF2-40B4-BE49-F238E27FC236}">
                <a16:creationId xmlns:a16="http://schemas.microsoft.com/office/drawing/2014/main" id="{5B2F4CF7-28EA-F14C-8341-D2D17B689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433888"/>
            <a:ext cx="4222750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37" name="AutoShape 17">
            <a:extLst>
              <a:ext uri="{FF2B5EF4-FFF2-40B4-BE49-F238E27FC236}">
                <a16:creationId xmlns:a16="http://schemas.microsoft.com/office/drawing/2014/main" id="{4391767C-3956-5D42-8211-6F3EC71D9D26}"/>
              </a:ext>
            </a:extLst>
          </p:cNvPr>
          <p:cNvSpPr>
            <a:spLocks/>
          </p:cNvSpPr>
          <p:nvPr/>
        </p:nvSpPr>
        <p:spPr bwMode="auto">
          <a:xfrm>
            <a:off x="4541838" y="6019800"/>
            <a:ext cx="4602162" cy="415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N. </a:t>
            </a:r>
            <a:r>
              <a:rPr lang="en-US" sz="1600" dirty="0" err="1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Marzari</a:t>
            </a: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 et. al. Rev. Mod. Phys. </a:t>
            </a:r>
            <a:r>
              <a:rPr lang="en-US" sz="1600" b="1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84</a:t>
            </a:r>
            <a:r>
              <a:rPr lang="en-US" sz="1600" dirty="0">
                <a:solidFill>
                  <a:srgbClr val="1F497D"/>
                </a:solidFill>
                <a:latin typeface="Arial" charset="0"/>
                <a:ea typeface="ＭＳ Ｐゴシック" charset="0"/>
                <a:cs typeface="ＭＳ Ｐゴシック" charset="0"/>
              </a:rPr>
              <a:t>, 1419 (2012)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3BA9895-DA22-764F-8D03-B44790CE1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cs typeface="Calibri" charset="0"/>
                <a:sym typeface="Calibri" charset="0"/>
              </a:rPr>
              <a:t>Localized basis sets</a:t>
            </a:r>
            <a:endParaRPr lang="en-US" sz="3600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931F3B3-1C1A-294B-B973-DBC1EF8B5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315200" cy="4038600"/>
          </a:xfrm>
        </p:spPr>
        <p:txBody>
          <a:bodyPr/>
          <a:lstStyle/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Chemical interpretation of the wavefunction</a:t>
            </a:r>
          </a:p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Simple connection with plane-waves via Fourier transforms: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Construction of model Hamiltonians (e.g. strongly correlated systems)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Band structure interpolation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Transport properties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Many more…</a:t>
            </a:r>
            <a:endParaRPr lang="en-US" altLang="en-US">
              <a:ea typeface="Arial" panose="020B0604020202020204" pitchFamily="34" charset="0"/>
            </a:endParaRPr>
          </a:p>
        </p:txBody>
      </p:sp>
      <p:pic>
        <p:nvPicPr>
          <p:cNvPr id="4099" name="Picture 3" descr="image1.png">
            <a:extLst>
              <a:ext uri="{FF2B5EF4-FFF2-40B4-BE49-F238E27FC236}">
                <a16:creationId xmlns:a16="http://schemas.microsoft.com/office/drawing/2014/main" id="{13A6A7B7-DD72-7044-85BB-B696F841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45005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 descr="image2.png">
            <a:extLst>
              <a:ext uri="{FF2B5EF4-FFF2-40B4-BE49-F238E27FC236}">
                <a16:creationId xmlns:a16="http://schemas.microsoft.com/office/drawing/2014/main" id="{D6B8265F-8A5E-974F-9F77-D169BAD3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538" y="5175250"/>
            <a:ext cx="431006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>
            <a:extLst>
              <a:ext uri="{FF2B5EF4-FFF2-40B4-BE49-F238E27FC236}">
                <a16:creationId xmlns:a16="http://schemas.microsoft.com/office/drawing/2014/main" id="{3C541BDB-5F63-8D43-8A35-5AE747080052}"/>
              </a:ext>
            </a:extLst>
          </p:cNvPr>
          <p:cNvSpPr>
            <a:spLocks/>
          </p:cNvSpPr>
          <p:nvPr/>
        </p:nvSpPr>
        <p:spPr bwMode="auto">
          <a:xfrm>
            <a:off x="1066800" y="4495800"/>
            <a:ext cx="2814638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Bloch states (plane waves)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0882ADAA-49B1-394F-813B-C1C7DE6E7232}"/>
              </a:ext>
            </a:extLst>
          </p:cNvPr>
          <p:cNvSpPr>
            <a:spLocks/>
          </p:cNvSpPr>
          <p:nvPr/>
        </p:nvSpPr>
        <p:spPr bwMode="auto">
          <a:xfrm>
            <a:off x="4953000" y="4495800"/>
            <a:ext cx="3825875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Localized states (i.e. atomic orbitals)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 descr="Screen Shot 2015-08-20 at 9.39.54 AM.png">
            <a:extLst>
              <a:ext uri="{FF2B5EF4-FFF2-40B4-BE49-F238E27FC236}">
                <a16:creationId xmlns:a16="http://schemas.microsoft.com/office/drawing/2014/main" id="{AF12ABAC-E204-4E49-92D1-115AD0DF8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8" y="2976518"/>
            <a:ext cx="8782050" cy="2056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56787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703E-AD04-9644-B640-CD61C5DF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219200"/>
          </a:xfrm>
        </p:spPr>
        <p:txBody>
          <a:bodyPr/>
          <a:lstStyle/>
          <a:p>
            <a:r>
              <a:rPr lang="en-US" dirty="0"/>
              <a:t>The PAOFLOW method</a:t>
            </a:r>
          </a:p>
        </p:txBody>
      </p:sp>
    </p:spTree>
    <p:extLst>
      <p:ext uri="{BB962C8B-B14F-4D97-AF65-F5344CB8AC3E}">
        <p14:creationId xmlns:p14="http://schemas.microsoft.com/office/powerpoint/2010/main" val="40143620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1432560"/>
            <a:ext cx="7772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Wingdings"/>
              <a:buChar char="▪"/>
            </a:lvl1pPr>
          </a:lstStyle>
          <a:p>
            <a:pPr lvl="0">
              <a:defRPr sz="1800"/>
            </a:pPr>
            <a:r>
              <a:rPr sz="1600" dirty="0"/>
              <a:t>Readily available from pseudo-potentials: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4699000" y="1242060"/>
            <a:ext cx="3582988" cy="798477"/>
            <a:chOff x="0" y="0"/>
            <a:chExt cx="3582987" cy="798476"/>
          </a:xfrm>
        </p:grpSpPr>
        <p:sp>
          <p:nvSpPr>
            <p:cNvPr id="207" name="Shape 207" descr="image7.png"/>
            <p:cNvSpPr/>
            <p:nvPr/>
          </p:nvSpPr>
          <p:spPr>
            <a:xfrm>
              <a:off x="0" y="0"/>
              <a:ext cx="3582823" cy="79847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0" y="0"/>
              <a:ext cx="358298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10" name="Shape 210"/>
          <p:cNvSpPr/>
          <p:nvPr/>
        </p:nvSpPr>
        <p:spPr>
          <a:xfrm>
            <a:off x="469900" y="1981200"/>
            <a:ext cx="800100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 dirty="0"/>
              <a:t>Connection to Bloch states (i.e Kohn-Sham states from DFT) via a simple projection -- typically done to obtain </a:t>
            </a:r>
            <a:r>
              <a:rPr sz="1600" dirty="0">
                <a:latin typeface="Arial Bold"/>
                <a:ea typeface="Arial Bold"/>
                <a:cs typeface="Arial Bold"/>
                <a:sym typeface="Arial Bold"/>
              </a:rPr>
              <a:t>Projected Density of States </a:t>
            </a:r>
            <a:r>
              <a:rPr sz="1600" dirty="0"/>
              <a:t>(PDOS):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684212" y="2590799"/>
            <a:ext cx="2816226" cy="765177"/>
            <a:chOff x="0" y="0"/>
            <a:chExt cx="2816225" cy="765175"/>
          </a:xfrm>
        </p:grpSpPr>
        <p:sp>
          <p:nvSpPr>
            <p:cNvPr id="211" name="Shape 211" descr="image8.png"/>
            <p:cNvSpPr/>
            <p:nvPr/>
          </p:nvSpPr>
          <p:spPr>
            <a:xfrm>
              <a:off x="-1" y="-1"/>
              <a:ext cx="2816096" cy="76517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-1"/>
              <a:ext cx="2816225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pic>
        <p:nvPicPr>
          <p:cNvPr id="214" name="image33.pdf" descr="latex-image-1.pdf"/>
          <p:cNvPicPr/>
          <p:nvPr/>
        </p:nvPicPr>
        <p:blipFill>
          <a:blip r:embed="rId4"/>
          <a:stretch>
            <a:fillRect/>
          </a:stretch>
        </p:blipFill>
        <p:spPr>
          <a:xfrm>
            <a:off x="4611687" y="2781300"/>
            <a:ext cx="3579813" cy="29241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7104888" y="2781300"/>
            <a:ext cx="1086612" cy="26226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image34.pdf" descr="latex-image-1.pdf"/>
          <p:cNvPicPr/>
          <p:nvPr/>
        </p:nvPicPr>
        <p:blipFill>
          <a:blip r:embed="rId5"/>
          <a:stretch>
            <a:fillRect/>
          </a:stretch>
        </p:blipFill>
        <p:spPr>
          <a:xfrm>
            <a:off x="4356100" y="5876925"/>
            <a:ext cx="4500563" cy="53498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7019925" y="6453187"/>
            <a:ext cx="195822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i="1" u="sng"/>
            </a:lvl1pPr>
          </a:lstStyle>
          <a:p>
            <a:pPr lvl="0">
              <a:defRPr sz="1800" i="0" u="none"/>
            </a:pPr>
            <a:r>
              <a:rPr sz="900" i="1" u="sng" dirty="0"/>
              <a:t>We assume the basis is orth</a:t>
            </a:r>
            <a:r>
              <a:rPr lang="en-US" sz="900" i="1" u="sng" dirty="0"/>
              <a:t>onormal</a:t>
            </a:r>
            <a:endParaRPr sz="900" i="1" u="sng" dirty="0"/>
          </a:p>
        </p:txBody>
      </p:sp>
      <p:sp>
        <p:nvSpPr>
          <p:cNvPr id="218" name="Shape 218"/>
          <p:cNvSpPr/>
          <p:nvPr/>
        </p:nvSpPr>
        <p:spPr>
          <a:xfrm>
            <a:off x="684211" y="3585950"/>
            <a:ext cx="70272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defRPr sz="1800"/>
            </a:pPr>
            <a:r>
              <a:rPr sz="1600"/>
              <a:t>Silicon</a:t>
            </a:r>
          </a:p>
        </p:txBody>
      </p:sp>
      <p:pic>
        <p:nvPicPr>
          <p:cNvPr id="17" name="image33.pdf" descr="latex-image-1.pdf"/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4888" y="2781300"/>
            <a:ext cx="913982" cy="33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C3FF7-B9A8-6A46-AC47-F63BC4C07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3953808"/>
            <a:ext cx="3680740" cy="26737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144DBE-A905-F24B-9075-7E3DBC02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4">
                  <a:noFill/>
                </a:ln>
              </a:rPr>
              <a:t>Pseudo-atomic orbitals (PAO)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0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254A-1700-2D40-82B7-ADE34F98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D3B1CBA-C76C-4943-B90D-C14ADCC28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2008"/>
            <a:ext cx="7922155" cy="5583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4B64B-D78F-874D-88EA-78780708598F}"/>
              </a:ext>
            </a:extLst>
          </p:cNvPr>
          <p:cNvSpPr txBox="1"/>
          <p:nvPr/>
        </p:nvSpPr>
        <p:spPr>
          <a:xfrm>
            <a:off x="4572000" y="2633691"/>
            <a:ext cx="1352436" cy="33855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000000"/>
                </a:solidFill>
              </a:rPr>
              <a:t>p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roj.in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9FCEA-925D-4848-9532-C19251CED0BA}"/>
              </a:ext>
            </a:extLst>
          </p:cNvPr>
          <p:cNvSpPr txBox="1"/>
          <p:nvPr/>
        </p:nvSpPr>
        <p:spPr>
          <a:xfrm>
            <a:off x="2441137" y="2890124"/>
            <a:ext cx="1627121" cy="33855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&lt; </a:t>
            </a:r>
            <a:r>
              <a:rPr lang="en-US" dirty="0" err="1">
                <a:solidFill>
                  <a:srgbClr val="000000"/>
                </a:solidFill>
              </a:rPr>
              <a:t>p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roj.in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CBA59-D0BC-2243-8EFE-D544CB3D2AD0}"/>
              </a:ext>
            </a:extLst>
          </p:cNvPr>
          <p:cNvSpPr/>
          <p:nvPr/>
        </p:nvSpPr>
        <p:spPr>
          <a:xfrm>
            <a:off x="685800" y="4254424"/>
            <a:ext cx="7970885" cy="220113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8516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A457-BFAA-6C41-B244-FE52157B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98072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Hands-on: Silicon – PDOS</a:t>
            </a:r>
          </a:p>
        </p:txBody>
      </p:sp>
      <p:sp>
        <p:nvSpPr>
          <p:cNvPr id="10242" name="TextBox 2">
            <a:extLst>
              <a:ext uri="{FF2B5EF4-FFF2-40B4-BE49-F238E27FC236}">
                <a16:creationId xmlns:a16="http://schemas.microsoft.com/office/drawing/2014/main" id="{220AF949-BFDB-384C-A3D9-A9B2E620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268413"/>
            <a:ext cx="70580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800"/>
              <a:t>pw.x &lt; scf_Si.in &gt; scf_Si.out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endParaRPr lang="en-US" altLang="en-US" sz="1800"/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800"/>
              <a:t>projwfc.x &lt; proj.in &gt; proj.out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endParaRPr lang="en-US" altLang="en-US" sz="1800"/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800"/>
              <a:t>sumpdos *\(x\)* &gt; X.dat (for the x orbitals) or                   sumpdos silicon.pdos_atm#X1\(* &gt; atomX.dat (for the X atom)</a:t>
            </a:r>
          </a:p>
        </p:txBody>
      </p:sp>
      <p:pic>
        <p:nvPicPr>
          <p:cNvPr id="10243" name="Picture 3" descr="Screen Shot 2014-06-11 at 9.50.48 AM.png">
            <a:extLst>
              <a:ext uri="{FF2B5EF4-FFF2-40B4-BE49-F238E27FC236}">
                <a16:creationId xmlns:a16="http://schemas.microsoft.com/office/drawing/2014/main" id="{F58BA7F1-E7BA-884C-ACB3-040C606A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213100"/>
            <a:ext cx="4535488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D713-34A9-4B49-85DF-82B797F5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98072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Hands-on: Silicon – PDOS</a:t>
            </a:r>
          </a:p>
        </p:txBody>
      </p:sp>
      <p:sp>
        <p:nvSpPr>
          <p:cNvPr id="11266" name="TextBox 9">
            <a:extLst>
              <a:ext uri="{FF2B5EF4-FFF2-40B4-BE49-F238E27FC236}">
                <a16:creationId xmlns:a16="http://schemas.microsoft.com/office/drawing/2014/main" id="{189B5FD5-7E48-C742-8BA1-55D36F6C7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908050"/>
            <a:ext cx="2794000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     Atomic states used for projection</a:t>
            </a:r>
          </a:p>
          <a:p>
            <a:pPr eaLnBrk="1" hangingPunct="1"/>
            <a:r>
              <a:rPr lang="en-US" altLang="en-US" sz="1000"/>
              <a:t>     (read from pseudopotential files):</a:t>
            </a:r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1000"/>
              <a:t>     state #   1: atom   1 (Si ), wfc  1 (l=0 m= 1)</a:t>
            </a:r>
          </a:p>
          <a:p>
            <a:pPr eaLnBrk="1" hangingPunct="1"/>
            <a:r>
              <a:rPr lang="en-US" altLang="en-US" sz="1000"/>
              <a:t>     state #   2: atom   1 (Si ), wfc  2 (l=1 m= 1)</a:t>
            </a:r>
          </a:p>
          <a:p>
            <a:pPr eaLnBrk="1" hangingPunct="1"/>
            <a:r>
              <a:rPr lang="en-US" altLang="en-US" sz="1000"/>
              <a:t>     state #   3: atom   1 (Si ), wfc  2 (l=1 m= 2)</a:t>
            </a:r>
          </a:p>
          <a:p>
            <a:pPr eaLnBrk="1" hangingPunct="1"/>
            <a:r>
              <a:rPr lang="en-US" altLang="en-US" sz="1000"/>
              <a:t>     state #   4: atom   1 (Si ), wfc  2 (l=1 m= 3)</a:t>
            </a:r>
          </a:p>
          <a:p>
            <a:pPr eaLnBrk="1" hangingPunct="1"/>
            <a:r>
              <a:rPr lang="en-US" altLang="en-US" sz="1000"/>
              <a:t>     state #   5: atom   1 (Si ), wfc  3 (l=2 m= 1)</a:t>
            </a:r>
          </a:p>
          <a:p>
            <a:pPr eaLnBrk="1" hangingPunct="1"/>
            <a:r>
              <a:rPr lang="en-US" altLang="en-US" sz="1000"/>
              <a:t>     state #   6: atom   1 (Si ), wfc  3 (l=2 m= 2)</a:t>
            </a:r>
          </a:p>
          <a:p>
            <a:pPr eaLnBrk="1" hangingPunct="1"/>
            <a:r>
              <a:rPr lang="en-US" altLang="en-US" sz="1000"/>
              <a:t>     state #   7: atom   1 (Si ), wfc  3 (l=2 m= 3)</a:t>
            </a:r>
          </a:p>
          <a:p>
            <a:pPr eaLnBrk="1" hangingPunct="1"/>
            <a:r>
              <a:rPr lang="en-US" altLang="en-US" sz="1000"/>
              <a:t>     state #   8: atom   1 (Si ), wfc  3 (l=2 m= 4)</a:t>
            </a:r>
          </a:p>
          <a:p>
            <a:pPr eaLnBrk="1" hangingPunct="1"/>
            <a:r>
              <a:rPr lang="en-US" altLang="en-US" sz="1000"/>
              <a:t>     state #   9: atom   1 (Si ), wfc  3 (l=2 m= 5)</a:t>
            </a:r>
          </a:p>
          <a:p>
            <a:pPr eaLnBrk="1" hangingPunct="1"/>
            <a:r>
              <a:rPr lang="en-US" altLang="en-US" sz="1000"/>
              <a:t>     state #  10: atom   1 (Si ), wfc  4 (l=3 m= 1)</a:t>
            </a:r>
          </a:p>
          <a:p>
            <a:pPr eaLnBrk="1" hangingPunct="1"/>
            <a:r>
              <a:rPr lang="en-US" altLang="en-US" sz="1000"/>
              <a:t>     state #  11: atom   1 (Si ), wfc  4 (l=3 m= 2)</a:t>
            </a:r>
          </a:p>
          <a:p>
            <a:pPr eaLnBrk="1" hangingPunct="1"/>
            <a:r>
              <a:rPr lang="en-US" altLang="en-US" sz="1000"/>
              <a:t>     state #  12: atom   1 (Si ), wfc  4 (l=3 m= 3)</a:t>
            </a:r>
          </a:p>
          <a:p>
            <a:pPr eaLnBrk="1" hangingPunct="1"/>
            <a:r>
              <a:rPr lang="en-US" altLang="en-US" sz="1000"/>
              <a:t>     state #  13: atom   1 (Si ), wfc  4 (l=3 m= 4)</a:t>
            </a:r>
          </a:p>
          <a:p>
            <a:pPr eaLnBrk="1" hangingPunct="1"/>
            <a:r>
              <a:rPr lang="en-US" altLang="en-US" sz="1000"/>
              <a:t>     state #  14: atom   1 (Si ), wfc  4 (l=3 m= 5)</a:t>
            </a:r>
          </a:p>
          <a:p>
            <a:pPr eaLnBrk="1" hangingPunct="1"/>
            <a:r>
              <a:rPr lang="en-US" altLang="en-US" sz="1000"/>
              <a:t>     state #  15: atom   1 (Si ), wfc  4 (l=3 m= 6)</a:t>
            </a:r>
          </a:p>
          <a:p>
            <a:pPr eaLnBrk="1" hangingPunct="1"/>
            <a:r>
              <a:rPr lang="en-US" altLang="en-US" sz="1000"/>
              <a:t>     state #  16: atom   1 (Si ), wfc  4 (l=3 m= 7)</a:t>
            </a:r>
          </a:p>
          <a:p>
            <a:pPr eaLnBrk="1" hangingPunct="1"/>
            <a:r>
              <a:rPr lang="en-US" altLang="en-US" sz="1000"/>
              <a:t>     state #  17: atom   2 (Si ), wfc  1 (l=0 m= 1)</a:t>
            </a:r>
          </a:p>
          <a:p>
            <a:pPr eaLnBrk="1" hangingPunct="1"/>
            <a:r>
              <a:rPr lang="en-US" altLang="en-US" sz="1000"/>
              <a:t>     state #  18: atom   2 (Si ), wfc  2 (l=1 m= 1)</a:t>
            </a:r>
          </a:p>
          <a:p>
            <a:pPr eaLnBrk="1" hangingPunct="1"/>
            <a:r>
              <a:rPr lang="en-US" altLang="en-US" sz="1000"/>
              <a:t>     state #  19: atom   2 (Si ), wfc  2 (l=1 m= 2)</a:t>
            </a:r>
          </a:p>
          <a:p>
            <a:pPr eaLnBrk="1" hangingPunct="1"/>
            <a:r>
              <a:rPr lang="en-US" altLang="en-US" sz="1000"/>
              <a:t>     state #  20: atom   2 (Si ), wfc  2 (l=1 m= 3)</a:t>
            </a:r>
          </a:p>
          <a:p>
            <a:pPr eaLnBrk="1" hangingPunct="1"/>
            <a:r>
              <a:rPr lang="en-US" altLang="en-US" sz="1000"/>
              <a:t>     state #  21: atom   2 (Si ), wfc  3 (l=2 m= 1)</a:t>
            </a:r>
          </a:p>
          <a:p>
            <a:pPr eaLnBrk="1" hangingPunct="1"/>
            <a:r>
              <a:rPr lang="en-US" altLang="en-US" sz="1000"/>
              <a:t>     state #  22: atom   2 (Si ), wfc  3 (l=2 m= 2)</a:t>
            </a:r>
          </a:p>
          <a:p>
            <a:pPr eaLnBrk="1" hangingPunct="1"/>
            <a:r>
              <a:rPr lang="en-US" altLang="en-US" sz="1000"/>
              <a:t>     state #  23: atom   2 (Si ), wfc  3 (l=2 m= 3)</a:t>
            </a:r>
          </a:p>
          <a:p>
            <a:pPr eaLnBrk="1" hangingPunct="1"/>
            <a:r>
              <a:rPr lang="en-US" altLang="en-US" sz="1000"/>
              <a:t>     state #  24: atom   2 (Si ), wfc  3 (l=2 m= 4)</a:t>
            </a:r>
          </a:p>
          <a:p>
            <a:pPr eaLnBrk="1" hangingPunct="1"/>
            <a:r>
              <a:rPr lang="en-US" altLang="en-US" sz="1000"/>
              <a:t>     state #  25: atom   2 (Si ), wfc  3 (l=2 m= 5)</a:t>
            </a:r>
          </a:p>
          <a:p>
            <a:pPr eaLnBrk="1" hangingPunct="1"/>
            <a:r>
              <a:rPr lang="en-US" altLang="en-US" sz="1000"/>
              <a:t>     state #  26: atom   2 (Si ), wfc  4 (l=3 m= 1)</a:t>
            </a:r>
          </a:p>
          <a:p>
            <a:pPr eaLnBrk="1" hangingPunct="1"/>
            <a:r>
              <a:rPr lang="en-US" altLang="en-US" sz="1000"/>
              <a:t>     state #  27: atom   2 (Si ), wfc  4 (l=3 m= 2)</a:t>
            </a:r>
          </a:p>
          <a:p>
            <a:pPr eaLnBrk="1" hangingPunct="1"/>
            <a:r>
              <a:rPr lang="en-US" altLang="en-US" sz="1000"/>
              <a:t>     state #  28: atom   2 (Si ), wfc  4 (l=3 m= 3)</a:t>
            </a:r>
          </a:p>
          <a:p>
            <a:pPr eaLnBrk="1" hangingPunct="1"/>
            <a:r>
              <a:rPr lang="en-US" altLang="en-US" sz="1000"/>
              <a:t>     state #  29: atom   2 (Si ), wfc  4 (l=3 m= 4)</a:t>
            </a:r>
          </a:p>
          <a:p>
            <a:pPr eaLnBrk="1" hangingPunct="1"/>
            <a:r>
              <a:rPr lang="en-US" altLang="en-US" sz="1000"/>
              <a:t>     state #  30: atom   2 (Si ), wfc  4 (l=3 m= 5)</a:t>
            </a:r>
          </a:p>
          <a:p>
            <a:pPr eaLnBrk="1" hangingPunct="1"/>
            <a:r>
              <a:rPr lang="en-US" altLang="en-US" sz="1000"/>
              <a:t>     state #  31: atom   2 (Si ), wfc  4 (l=3 m= 6)</a:t>
            </a:r>
          </a:p>
          <a:p>
            <a:pPr eaLnBrk="1" hangingPunct="1"/>
            <a:r>
              <a:rPr lang="en-US" altLang="en-US" sz="1000"/>
              <a:t>     state #  32: atom   2 (Si ), wfc  4 (l=3 m= 7)</a:t>
            </a:r>
          </a:p>
        </p:txBody>
      </p:sp>
      <p:sp>
        <p:nvSpPr>
          <p:cNvPr id="11267" name="TextBox 10">
            <a:extLst>
              <a:ext uri="{FF2B5EF4-FFF2-40B4-BE49-F238E27FC236}">
                <a16:creationId xmlns:a16="http://schemas.microsoft.com/office/drawing/2014/main" id="{14BDFA23-38C2-4A4E-88DA-C09123F33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213100"/>
            <a:ext cx="321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Our basis or localized orbitals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C0BE-42C6-A94F-8E10-EB0B4ADD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98072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Hands-on: Silicon – PDOS</a:t>
            </a:r>
          </a:p>
        </p:txBody>
      </p:sp>
      <p:sp>
        <p:nvSpPr>
          <p:cNvPr id="12290" name="TextBox 2">
            <a:extLst>
              <a:ext uri="{FF2B5EF4-FFF2-40B4-BE49-F238E27FC236}">
                <a16:creationId xmlns:a16="http://schemas.microsoft.com/office/drawing/2014/main" id="{9D77EF7F-9DA4-1748-96A7-9C28C75A4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3357563"/>
            <a:ext cx="907256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Lowdin Charges: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1200"/>
              <a:t>     Atom #   1: total charge =   3.9897, s =  0.9061,</a:t>
            </a:r>
          </a:p>
          <a:p>
            <a:pPr eaLnBrk="1" hangingPunct="1"/>
            <a:r>
              <a:rPr lang="fr-FR" altLang="en-US" sz="1200"/>
              <a:t>     Atom #   1: total charge =   3.9897, p =  2.3837, pz=  0.7946, px=  0.7946, py=  0.7946,</a:t>
            </a:r>
          </a:p>
          <a:p>
            <a:pPr eaLnBrk="1" hangingPunct="1"/>
            <a:r>
              <a:rPr lang="pl-PL" altLang="en-US" sz="1200"/>
              <a:t>     Atom #   1: total charge =   3.9897, d =  0.6981, dz2=  0.0861, dxz=  0.1753, dyz=  0.1753, dx2-y2=  0.0861, dxy=  0.1753,</a:t>
            </a:r>
          </a:p>
          <a:p>
            <a:pPr eaLnBrk="1" hangingPunct="1"/>
            <a:r>
              <a:rPr lang="sk-SK" altLang="en-US" sz="1200"/>
              <a:t>     Atom #   1: total charge =   3.9897, f =  0.0018, fz3=  0.0003, fxz2=  0.0002, fyz2=  0.0002, fzx2-zy2=  0.0002, fxyz=  0.0003, fx3-3xy2=  0.0003, f3yx2-y3=  0.0003,</a:t>
            </a:r>
          </a:p>
          <a:p>
            <a:pPr eaLnBrk="1" hangingPunct="1"/>
            <a:r>
              <a:rPr lang="en-US" altLang="en-US" sz="1200"/>
              <a:t>     </a:t>
            </a:r>
          </a:p>
          <a:p>
            <a:pPr eaLnBrk="1" hangingPunct="1"/>
            <a:r>
              <a:rPr lang="en-US" altLang="en-US" sz="1200"/>
              <a:t>     Atom #   2: total charge =   3.9897, s =  0.9061,</a:t>
            </a:r>
          </a:p>
          <a:p>
            <a:pPr eaLnBrk="1" hangingPunct="1"/>
            <a:r>
              <a:rPr lang="fr-FR" altLang="en-US" sz="1200"/>
              <a:t>     Atom #   2: total charge =   3.9897, p =  2.3837, pz=  0.7946, px=  0.7946, py=  0.7946,</a:t>
            </a:r>
          </a:p>
          <a:p>
            <a:pPr eaLnBrk="1" hangingPunct="1"/>
            <a:r>
              <a:rPr lang="pl-PL" altLang="en-US" sz="1200"/>
              <a:t>     Atom #   2: total charge =   3.9897, d =  0.6981, dz2=  0.0861, dxz=  0.1753, dyz=  0.1753, dx2-y2=  0.0861, dxy=  0.1753,</a:t>
            </a:r>
          </a:p>
          <a:p>
            <a:pPr eaLnBrk="1" hangingPunct="1"/>
            <a:r>
              <a:rPr lang="sk-SK" altLang="en-US" sz="1200"/>
              <a:t>     Atom #   2: total charge =   3.9897, f =  0.0018, fz3=  0.0003, fxz2=  0.0002, fyz2=  0.0002, fzx2-zy2=  0.0002, fxyz=  0.0003, fx3-3xy2=  0.0003, f3yx2-y3=  0.0003,</a:t>
            </a:r>
          </a:p>
          <a:p>
            <a:pPr eaLnBrk="1" hangingPunct="1"/>
            <a:r>
              <a:rPr lang="nb-NO" altLang="en-US" sz="1200"/>
              <a:t>     Spilling Parameter:   0.0026</a:t>
            </a:r>
            <a:endParaRPr lang="en-US" altLang="en-US" sz="1200"/>
          </a:p>
        </p:txBody>
      </p:sp>
      <p:pic>
        <p:nvPicPr>
          <p:cNvPr id="12291" name="Picture 5" descr="latex-image-1.pdf">
            <a:extLst>
              <a:ext uri="{FF2B5EF4-FFF2-40B4-BE49-F238E27FC236}">
                <a16:creationId xmlns:a16="http://schemas.microsoft.com/office/drawing/2014/main" id="{EED24CBF-48C4-0C4D-BC6E-15F6F4E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179513"/>
            <a:ext cx="61515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8" descr="latex-image-1.pdf">
            <a:extLst>
              <a:ext uri="{FF2B5EF4-FFF2-40B4-BE49-F238E27FC236}">
                <a16:creationId xmlns:a16="http://schemas.microsoft.com/office/drawing/2014/main" id="{BF988885-5882-0F41-9ABB-808B5A4F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044700"/>
            <a:ext cx="34337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1421447"/>
            <a:ext cx="784860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Wingdings"/>
              <a:buChar char="▪"/>
            </a:lvl1pPr>
          </a:lstStyle>
          <a:p>
            <a:pPr lvl="0">
              <a:defRPr sz="1800"/>
            </a:pPr>
            <a:r>
              <a:rPr sz="1600" dirty="0"/>
              <a:t>Readily available from pseudo-potentials:</a:t>
            </a:r>
          </a:p>
        </p:txBody>
      </p:sp>
      <p:grpSp>
        <p:nvGrpSpPr>
          <p:cNvPr id="224" name="Group 224"/>
          <p:cNvGrpSpPr/>
          <p:nvPr/>
        </p:nvGrpSpPr>
        <p:grpSpPr>
          <a:xfrm>
            <a:off x="4699000" y="1242060"/>
            <a:ext cx="3582988" cy="798476"/>
            <a:chOff x="0" y="0"/>
            <a:chExt cx="3582987" cy="798475"/>
          </a:xfrm>
        </p:grpSpPr>
        <p:sp>
          <p:nvSpPr>
            <p:cNvPr id="222" name="Shape 222" descr="image7.png"/>
            <p:cNvSpPr/>
            <p:nvPr/>
          </p:nvSpPr>
          <p:spPr>
            <a:xfrm>
              <a:off x="0" y="0"/>
              <a:ext cx="3582823" cy="798476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0" y="0"/>
              <a:ext cx="358298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684212" y="2590799"/>
            <a:ext cx="2816226" cy="765177"/>
            <a:chOff x="0" y="0"/>
            <a:chExt cx="2816225" cy="765175"/>
          </a:xfrm>
        </p:grpSpPr>
        <p:sp>
          <p:nvSpPr>
            <p:cNvPr id="225" name="Shape 225" descr="image8.png"/>
            <p:cNvSpPr/>
            <p:nvPr/>
          </p:nvSpPr>
          <p:spPr>
            <a:xfrm>
              <a:off x="-1" y="-1"/>
              <a:ext cx="2816096" cy="76517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-1"/>
              <a:ext cx="2816225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3805237" y="2974975"/>
            <a:ext cx="919163" cy="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31" name="Group 231"/>
          <p:cNvGrpSpPr/>
          <p:nvPr/>
        </p:nvGrpSpPr>
        <p:grpSpPr>
          <a:xfrm>
            <a:off x="4724399" y="2740025"/>
            <a:ext cx="2557465" cy="463529"/>
            <a:chOff x="0" y="0"/>
            <a:chExt cx="2557463" cy="463527"/>
          </a:xfrm>
        </p:grpSpPr>
        <p:sp>
          <p:nvSpPr>
            <p:cNvPr id="229" name="Shape 229" descr="image9.png"/>
            <p:cNvSpPr/>
            <p:nvPr/>
          </p:nvSpPr>
          <p:spPr>
            <a:xfrm>
              <a:off x="-1" y="1"/>
              <a:ext cx="2557346" cy="46352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1"/>
              <a:ext cx="2557465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232" name="Shape 232"/>
          <p:cNvSpPr/>
          <p:nvPr/>
        </p:nvSpPr>
        <p:spPr>
          <a:xfrm>
            <a:off x="5181600" y="3203575"/>
            <a:ext cx="0" cy="26670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6248400" y="3203575"/>
            <a:ext cx="0" cy="26670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962650" y="3505200"/>
            <a:ext cx="14652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1600"/>
              <a:t>KS eigenvalues</a:t>
            </a:r>
          </a:p>
        </p:txBody>
      </p:sp>
      <p:sp>
        <p:nvSpPr>
          <p:cNvPr id="235" name="Shape 235"/>
          <p:cNvSpPr/>
          <p:nvPr/>
        </p:nvSpPr>
        <p:spPr>
          <a:xfrm>
            <a:off x="4570412" y="3506787"/>
            <a:ext cx="1241426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 sz="1800"/>
            </a:pPr>
            <a:r>
              <a:rPr sz="1600"/>
              <a:t>LCAO </a:t>
            </a:r>
          </a:p>
          <a:p>
            <a:pPr lvl="0" algn="ctr">
              <a:defRPr sz="1800"/>
            </a:pPr>
            <a:r>
              <a:rPr sz="1600"/>
              <a:t>Hamiltonian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152400" y="3690937"/>
            <a:ext cx="3424238" cy="2787651"/>
            <a:chOff x="0" y="0"/>
            <a:chExt cx="3424237" cy="2787649"/>
          </a:xfrm>
        </p:grpSpPr>
        <p:pic>
          <p:nvPicPr>
            <p:cNvPr id="236" name="image37.png" descr="image10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424238" cy="2787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Shape 237"/>
            <p:cNvSpPr/>
            <p:nvPr/>
          </p:nvSpPr>
          <p:spPr>
            <a:xfrm>
              <a:off x="918697" y="336833"/>
              <a:ext cx="250555" cy="2804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9" name="Shape 239"/>
          <p:cNvSpPr/>
          <p:nvPr/>
        </p:nvSpPr>
        <p:spPr>
          <a:xfrm>
            <a:off x="3810000" y="4497387"/>
            <a:ext cx="5032375" cy="99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Si (</a:t>
            </a:r>
            <a:r>
              <a:rPr sz="1600" i="1"/>
              <a:t>2s</a:t>
            </a:r>
            <a:r>
              <a:rPr sz="1600" i="1" baseline="30000"/>
              <a:t>2</a:t>
            </a:r>
            <a:r>
              <a:rPr sz="1600" i="1"/>
              <a:t>2p</a:t>
            </a:r>
            <a:r>
              <a:rPr sz="1600" i="1" baseline="30000"/>
              <a:t>2</a:t>
            </a:r>
            <a:r>
              <a:rPr sz="1600"/>
              <a:t> basis set): 8 atomic orbitals</a:t>
            </a:r>
          </a:p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Valence bands reproduced to high accuracy</a:t>
            </a:r>
          </a:p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Conduction bands deviate strongly from KS eigenvalues.</a:t>
            </a:r>
          </a:p>
        </p:txBody>
      </p:sp>
      <p:sp>
        <p:nvSpPr>
          <p:cNvPr id="240" name="Shape 240"/>
          <p:cNvSpPr/>
          <p:nvPr/>
        </p:nvSpPr>
        <p:spPr>
          <a:xfrm>
            <a:off x="3886200" y="6032500"/>
            <a:ext cx="50165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defRPr sz="1800"/>
            </a:pPr>
            <a:r>
              <a:rPr sz="1600">
                <a:solidFill>
                  <a:srgbClr val="1F497D"/>
                </a:solidFill>
              </a:rPr>
              <a:t>L. A. Agapito et. al. Phys. Rev. B </a:t>
            </a:r>
            <a:r>
              <a:rPr sz="160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88</a:t>
            </a:r>
            <a:r>
              <a:rPr sz="1600">
                <a:solidFill>
                  <a:srgbClr val="1F497D"/>
                </a:solidFill>
              </a:rPr>
              <a:t>, 165127 (2013)</a:t>
            </a:r>
          </a:p>
        </p:txBody>
      </p:sp>
      <p:sp>
        <p:nvSpPr>
          <p:cNvPr id="241" name="Shape 241"/>
          <p:cNvSpPr/>
          <p:nvPr/>
        </p:nvSpPr>
        <p:spPr>
          <a:xfrm>
            <a:off x="469900" y="1981200"/>
            <a:ext cx="800100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lvl="0" indent="-285750">
              <a:buSzPct val="100000"/>
              <a:buFont typeface="Wingdings"/>
              <a:buChar char="▪"/>
              <a:defRPr sz="1800"/>
            </a:pPr>
            <a:r>
              <a:rPr sz="1600"/>
              <a:t>Connection to Bloch states (i.e Kohn-Sham states from DFT) via a simple projection -- typically done to obtain </a:t>
            </a:r>
            <a:r>
              <a:rPr sz="1600">
                <a:latin typeface="Arial Bold"/>
                <a:ea typeface="Arial Bold"/>
                <a:cs typeface="Arial Bold"/>
                <a:sym typeface="Arial Bold"/>
              </a:rPr>
              <a:t>Projected Density of States </a:t>
            </a:r>
            <a:r>
              <a:rPr sz="1600"/>
              <a:t>(PDOS):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46BDFF-8B82-174C-9C3B-53F7B087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4">
                  <a:noFill/>
                </a:ln>
              </a:rPr>
              <a:t>Pseudo-atomic orbitals (PAO)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7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152400" y="1066800"/>
            <a:ext cx="3276600" cy="3352800"/>
            <a:chOff x="0" y="0"/>
            <a:chExt cx="3276600" cy="3352800"/>
          </a:xfrm>
        </p:grpSpPr>
        <p:pic>
          <p:nvPicPr>
            <p:cNvPr id="244" name="image38.png" descr="image11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276600" cy="335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Shape 245"/>
            <p:cNvSpPr/>
            <p:nvPr/>
          </p:nvSpPr>
          <p:spPr>
            <a:xfrm>
              <a:off x="936170" y="139831"/>
              <a:ext cx="280840" cy="2864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3429000" y="1370012"/>
            <a:ext cx="5638800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96875" lvl="0" indent="-396875">
              <a:buSzPct val="100000"/>
              <a:buFont typeface="Wingdings"/>
              <a:buChar char="▪"/>
              <a:defRPr sz="1800"/>
            </a:pPr>
            <a:r>
              <a:rPr sz="2000"/>
              <a:t>LCAO band structure with </a:t>
            </a:r>
            <a:r>
              <a:rPr sz="2000" i="1"/>
              <a:t>spd</a:t>
            </a:r>
            <a:r>
              <a:rPr sz="2000"/>
              <a:t> basis set.</a:t>
            </a:r>
          </a:p>
          <a:p>
            <a:pPr marL="854075" lvl="1" indent="-396875">
              <a:buSzPct val="100000"/>
              <a:buFont typeface="Wingdings"/>
              <a:buChar char="▪"/>
              <a:defRPr sz="1800"/>
            </a:pPr>
            <a:r>
              <a:rPr sz="2000"/>
              <a:t>Some low energy conduction bands improve. </a:t>
            </a:r>
          </a:p>
          <a:p>
            <a:pPr marL="854075" lvl="1" indent="-396875">
              <a:buSzPct val="100000"/>
              <a:buFont typeface="Wingdings"/>
              <a:buChar char="▪"/>
              <a:defRPr sz="1800"/>
            </a:pPr>
            <a:r>
              <a:rPr sz="2000"/>
              <a:t>A set of null eigenvalues are inserted</a:t>
            </a:r>
          </a:p>
        </p:txBody>
      </p:sp>
      <p:sp>
        <p:nvSpPr>
          <p:cNvPr id="248" name="Shape 248"/>
          <p:cNvSpPr/>
          <p:nvPr/>
        </p:nvSpPr>
        <p:spPr>
          <a:xfrm>
            <a:off x="3429000" y="2722611"/>
            <a:ext cx="218888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396875" indent="-396875">
              <a:buSzPct val="100000"/>
              <a:buFont typeface="Wingdings"/>
              <a:buChar char="▪"/>
              <a:defRPr sz="2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/>
            </a:pPr>
            <a:r>
              <a:rPr sz="2000" dirty="0"/>
              <a:t>Projectability</a:t>
            </a:r>
            <a:r>
              <a:rPr lang="en-US" sz="2000" dirty="0"/>
              <a:t>:</a:t>
            </a:r>
            <a:endParaRPr sz="2000" dirty="0"/>
          </a:p>
        </p:txBody>
      </p:sp>
      <p:sp>
        <p:nvSpPr>
          <p:cNvPr id="252" name="Shape 252"/>
          <p:cNvSpPr/>
          <p:nvPr/>
        </p:nvSpPr>
        <p:spPr>
          <a:xfrm>
            <a:off x="152400" y="4622800"/>
            <a:ext cx="4724400" cy="193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3922" lvl="0" indent="-263922">
              <a:buSzPct val="100000"/>
              <a:buFont typeface="Wingdings"/>
              <a:buChar char="▪"/>
              <a:defRPr sz="1800"/>
            </a:pPr>
            <a:r>
              <a:rPr sz="2000" dirty="0"/>
              <a:t>High projectability bands (i.e. P</a:t>
            </a:r>
            <a:r>
              <a:rPr sz="2000" baseline="-25000" dirty="0"/>
              <a:t>n</a:t>
            </a:r>
            <a:r>
              <a:rPr sz="2000" dirty="0"/>
              <a:t> ≈ 1) yield accurate LCAO band structure.</a:t>
            </a:r>
          </a:p>
          <a:p>
            <a:pPr marL="211138" lvl="0" indent="-211138">
              <a:defRPr sz="1800"/>
            </a:pPr>
            <a:endParaRPr sz="2000" dirty="0"/>
          </a:p>
          <a:p>
            <a:pPr marL="263922" lvl="0" indent="-263922">
              <a:buSzPct val="100000"/>
              <a:buFont typeface="Wingdings"/>
              <a:buChar char="▪"/>
              <a:defRPr sz="1800"/>
            </a:pPr>
            <a:r>
              <a:rPr sz="2000" dirty="0"/>
              <a:t>Low projectability bands (i.e. P</a:t>
            </a:r>
            <a:r>
              <a:rPr sz="2000" baseline="-25000" dirty="0"/>
              <a:t>n</a:t>
            </a:r>
            <a:r>
              <a:rPr sz="2000" dirty="0"/>
              <a:t> &lt;&lt; 1) yield poor LCAO bands and lead to </a:t>
            </a:r>
            <a:r>
              <a:rPr sz="2000" dirty="0">
                <a:latin typeface="Arial Bold"/>
                <a:ea typeface="Arial Bold"/>
                <a:cs typeface="Arial Bold"/>
                <a:sym typeface="Arial Bold"/>
              </a:rPr>
              <a:t>null eigenstates</a:t>
            </a:r>
            <a:r>
              <a:rPr sz="2000" dirty="0"/>
              <a:t>.</a:t>
            </a:r>
          </a:p>
        </p:txBody>
      </p:sp>
      <p:pic>
        <p:nvPicPr>
          <p:cNvPr id="253" name="image40.png" descr="Screen Shot 2014-06-30 at 10.52.44 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245995" y="3733457"/>
            <a:ext cx="3733800" cy="312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223788"/>
            <a:ext cx="4362718" cy="425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B04598-94FB-654E-835A-5C2FAAAA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Projectability of bands</a:t>
            </a:r>
          </a:p>
        </p:txBody>
      </p:sp>
    </p:spTree>
    <p:extLst>
      <p:ext uri="{BB962C8B-B14F-4D97-AF65-F5344CB8AC3E}">
        <p14:creationId xmlns:p14="http://schemas.microsoft.com/office/powerpoint/2010/main" val="12957059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5F8A-2930-334A-8F0C-47AD3A51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82" y="2715822"/>
            <a:ext cx="7772400" cy="1219200"/>
          </a:xfrm>
        </p:spPr>
        <p:txBody>
          <a:bodyPr/>
          <a:lstStyle/>
          <a:p>
            <a:r>
              <a:rPr lang="en-US" sz="3200" dirty="0"/>
              <a:t>Some QE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9036328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7400" y="2082800"/>
            <a:ext cx="3162300" cy="381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800" y="2844800"/>
            <a:ext cx="1498600" cy="1727200"/>
          </a:xfrm>
          <a:prstGeom prst="rect">
            <a:avLst/>
          </a:prstGeom>
          <a:solidFill>
            <a:srgbClr val="8EDE1D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9900" y="3416300"/>
            <a:ext cx="711200" cy="749300"/>
          </a:xfrm>
          <a:prstGeom prst="rect">
            <a:avLst/>
          </a:prstGeom>
          <a:solidFill>
            <a:schemeClr val="accent3">
              <a:lumMod val="75000"/>
              <a:alpha val="49000"/>
            </a:schemeClr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8100" y="2082800"/>
            <a:ext cx="3162300" cy="3810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7200" y="2844800"/>
            <a:ext cx="1498600" cy="1727200"/>
          </a:xfrm>
          <a:prstGeom prst="rect">
            <a:avLst/>
          </a:prstGeom>
          <a:solidFill>
            <a:srgbClr val="8EDE1D"/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0200" y="4000500"/>
            <a:ext cx="711200" cy="749300"/>
          </a:xfrm>
          <a:prstGeom prst="rect">
            <a:avLst/>
          </a:prstGeom>
          <a:solidFill>
            <a:schemeClr val="accent3">
              <a:lumMod val="75000"/>
              <a:alpha val="49000"/>
            </a:schemeClr>
          </a:solidFill>
          <a:ln w="25400" cap="flat">
            <a:solidFill>
              <a:srgbClr val="80B60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2700" y="2959100"/>
            <a:ext cx="65137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56745" y="2247327"/>
            <a:ext cx="67392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lane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7200" y="3479227"/>
            <a:ext cx="75377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atomic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orbitals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2400" y="4863527"/>
            <a:ext cx="12327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GOOD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projectability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0200" y="5155913"/>
            <a:ext cx="123276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BAD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projectability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traight Arrow Connector 10"/>
          <p:cNvCxnSpPr>
            <a:stCxn id="14" idx="0"/>
          </p:cNvCxnSpPr>
          <p:nvPr/>
        </p:nvCxnSpPr>
        <p:spPr>
          <a:xfrm flipV="1">
            <a:off x="5848784" y="4267200"/>
            <a:ext cx="983816" cy="59632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88200" y="4470400"/>
            <a:ext cx="108384" cy="69792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1030AF-D3E4-DD4A-B6BE-8DF1955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4453177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219" y="2995868"/>
            <a:ext cx="1774279" cy="672075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628204"/>
            <a:ext cx="8789894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Exclude the 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bad </a:t>
            </a:r>
            <a:r>
              <a:rPr kumimoji="0" lang="en-US" sz="20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projectability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states from the set of bands to be represented (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filtering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) </a:t>
            </a:r>
            <a:r>
              <a:rPr lang="en-US" sz="2000" dirty="0">
                <a:solidFill>
                  <a:srgbClr val="000000"/>
                </a:solidFill>
              </a:rPr>
              <a:t>– orthogonal projection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0000"/>
              </a:solidFill>
            </a:endParaRP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</a:rPr>
              <a:t>Introduces a spurious null space that must be eliminated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Shift by a fixed energy outside of the region of good </a:t>
            </a:r>
            <a:r>
              <a:rPr kumimoji="0" lang="en-US" sz="20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projectability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bands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(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shifting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)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049" y="4281018"/>
            <a:ext cx="3454400" cy="67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176" y="5921375"/>
            <a:ext cx="21336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7" y="71542"/>
            <a:ext cx="9029700" cy="280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0862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01890" y="2121010"/>
            <a:ext cx="3226110" cy="4149722"/>
            <a:chOff x="2518141" y="3056904"/>
            <a:chExt cx="2303438" cy="2962896"/>
          </a:xfrm>
        </p:grpSpPr>
        <p:pic>
          <p:nvPicPr>
            <p:cNvPr id="3" name="Picture 2" descr="Screen Shot 2014-08-21 at 9.29.22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893" y="3056904"/>
              <a:ext cx="2062686" cy="2962896"/>
            </a:xfrm>
            <a:prstGeom prst="rect">
              <a:avLst/>
            </a:prstGeom>
          </p:spPr>
        </p:pic>
        <p:pic>
          <p:nvPicPr>
            <p:cNvPr id="4" name="Picture 3" descr="Screen Shot 2014-08-21 at 9.32.22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8141" y="3214889"/>
              <a:ext cx="240752" cy="2530357"/>
            </a:xfrm>
            <a:prstGeom prst="rect">
              <a:avLst/>
            </a:prstGeom>
          </p:spPr>
        </p:pic>
      </p:grpSp>
      <p:pic>
        <p:nvPicPr>
          <p:cNvPr id="10" name="Picture 9" descr="Screen Shot 2014-08-21 at 9.27.57 AM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39"/>
          <a:stretch/>
        </p:blipFill>
        <p:spPr>
          <a:xfrm>
            <a:off x="483617" y="1945074"/>
            <a:ext cx="3707383" cy="4325658"/>
          </a:xfrm>
          <a:prstGeom prst="rect">
            <a:avLst/>
          </a:prstGeom>
        </p:spPr>
      </p:pic>
      <p:sp>
        <p:nvSpPr>
          <p:cNvPr id="14" name="Shape 228"/>
          <p:cNvSpPr/>
          <p:nvPr/>
        </p:nvSpPr>
        <p:spPr>
          <a:xfrm>
            <a:off x="4112418" y="1736823"/>
            <a:ext cx="919163" cy="0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315" y="1400786"/>
            <a:ext cx="1774279" cy="672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739" y="1451073"/>
            <a:ext cx="2133600" cy="571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3DF7254-A838-8047-BF40-84A4BC29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4715500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52.png" descr="Screenshot 2013-11-21 14.55.38.png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682879"/>
            <a:ext cx="5029200" cy="375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53.png" descr="Screenshot 2013-11-21 15.00.04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68551" y="1875311"/>
            <a:ext cx="3846849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272433" y="5534551"/>
            <a:ext cx="69084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Effective description of entangled bands in metals</a:t>
            </a:r>
          </a:p>
        </p:txBody>
      </p:sp>
      <p:sp>
        <p:nvSpPr>
          <p:cNvPr id="318" name="Shape 318"/>
          <p:cNvSpPr/>
          <p:nvPr/>
        </p:nvSpPr>
        <p:spPr>
          <a:xfrm>
            <a:off x="3962400" y="1951511"/>
            <a:ext cx="764268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rPr>
              <a:t>Mo</a:t>
            </a:r>
          </a:p>
        </p:txBody>
      </p:sp>
      <p:sp>
        <p:nvSpPr>
          <p:cNvPr id="319" name="Shape 319"/>
          <p:cNvSpPr/>
          <p:nvPr/>
        </p:nvSpPr>
        <p:spPr>
          <a:xfrm>
            <a:off x="7696200" y="1951511"/>
            <a:ext cx="713592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600">
                <a:ln w="9524">
                  <a:solidFill/>
                </a:ln>
                <a:solidFill>
                  <a:srgbClr val="FF0000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rPr>
              <a:t>Cu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350" y="1536759"/>
            <a:ext cx="156937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projections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1419" y="1539280"/>
            <a:ext cx="202948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Wannier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227A09-1CA7-904A-9B71-699F13E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PAO Hamiltonians</a:t>
            </a:r>
          </a:p>
        </p:txBody>
      </p:sp>
    </p:spTree>
    <p:extLst>
      <p:ext uri="{BB962C8B-B14F-4D97-AF65-F5344CB8AC3E}">
        <p14:creationId xmlns:p14="http://schemas.microsoft.com/office/powerpoint/2010/main" val="1919624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44E2-C0B0-634F-9E68-552132B2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27358"/>
            <a:ext cx="7772400" cy="1219200"/>
          </a:xfrm>
        </p:spPr>
        <p:txBody>
          <a:bodyPr/>
          <a:lstStyle/>
          <a:p>
            <a:r>
              <a:rPr lang="en-US" dirty="0"/>
              <a:t>PAOFLOW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B0E2C-610A-2B4E-8D96-56FE474C3806}"/>
              </a:ext>
            </a:extLst>
          </p:cNvPr>
          <p:cNvSpPr txBox="1"/>
          <p:nvPr/>
        </p:nvSpPr>
        <p:spPr>
          <a:xfrm>
            <a:off x="1889030" y="3580944"/>
            <a:ext cx="535819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Go to the Example1 directory on the tutorial repository</a:t>
            </a: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scf.in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nscf.in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indent="-34290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Go to the jupyter notebook!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0941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0" y="120461"/>
            <a:ext cx="7320675" cy="3113733"/>
          </a:xfrm>
          <a:prstGeom prst="rect">
            <a:avLst/>
          </a:prstGeom>
          <a:ln w="9525" cap="sq">
            <a:noFill/>
            <a:prstDash val="solid"/>
            <a:miter lim="800000"/>
          </a:ln>
          <a:effectLst/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F114F-1630-2141-AA02-C3E3005E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1" y="3389303"/>
            <a:ext cx="7593909" cy="2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92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792" y="1115395"/>
            <a:ext cx="7778416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of PAO Hamiltonians from the DFT wavefunctions onto pseudo atomic orbitals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of PAO Hamiltonians from analytical tight binding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Hamiltonian data for further processing (ACBN0, </a:t>
            </a:r>
            <a:r>
              <a:rPr lang="en-US" dirty="0" err="1"/>
              <a:t>PAOtransport</a:t>
            </a:r>
            <a:r>
              <a:rPr lang="en-US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fields and non </a:t>
            </a:r>
            <a:r>
              <a:rPr lang="en-US" dirty="0" err="1"/>
              <a:t>scf</a:t>
            </a:r>
            <a:r>
              <a:rPr lang="en-US" dirty="0"/>
              <a:t> ACBN0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 orbit correction of non SO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Bands along standard paths in the BZ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space electronic charge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 of Hamiltonians on arbitrary </a:t>
            </a:r>
            <a:r>
              <a:rPr lang="en-US" dirty="0" err="1"/>
              <a:t>Monkhorst</a:t>
            </a:r>
            <a:r>
              <a:rPr lang="en-US" dirty="0"/>
              <a:t> and Pack k-meshes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smearing for BZ and Fermi surface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of states (and projected 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Fermi surfaces and spin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Boltzmann transport (conductivity, </a:t>
            </a:r>
            <a:r>
              <a:rPr lang="en-US" dirty="0" err="1"/>
              <a:t>Seebeck</a:t>
            </a:r>
            <a:r>
              <a:rPr lang="en-US" dirty="0"/>
              <a:t> coefficient, electronic contribution to thermal conductivity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dielectric function (absorption coefficients and EELS)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Berry curvature and anomalous Hall conductivity (including magnetic circular dichroism spectra)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 Berry curvature and spin Hall conductivity (including spin circular dichroism spectra)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 topology (Z2 invariants, Berry and spin Berry curvature along standard paths in BZ, critical points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3218B-A4DC-2A45-8359-5A61EA7F83BD}"/>
              </a:ext>
            </a:extLst>
          </p:cNvPr>
          <p:cNvSpPr txBox="1"/>
          <p:nvPr/>
        </p:nvSpPr>
        <p:spPr>
          <a:xfrm>
            <a:off x="2688793" y="317576"/>
            <a:ext cx="37664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PAOFLOW capabilities</a:t>
            </a:r>
          </a:p>
        </p:txBody>
      </p:sp>
    </p:spTree>
    <p:extLst>
      <p:ext uri="{BB962C8B-B14F-4D97-AF65-F5344CB8AC3E}">
        <p14:creationId xmlns:p14="http://schemas.microsoft.com/office/powerpoint/2010/main" val="3329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324"/>
          <p:cNvGrpSpPr/>
          <p:nvPr/>
        </p:nvGrpSpPr>
        <p:grpSpPr>
          <a:xfrm>
            <a:off x="1160436" y="901098"/>
            <a:ext cx="3011659" cy="716197"/>
            <a:chOff x="0" y="1"/>
            <a:chExt cx="3503612" cy="882608"/>
          </a:xfrm>
        </p:grpSpPr>
        <p:sp>
          <p:nvSpPr>
            <p:cNvPr id="322" name="Shape 322" descr="image24.png"/>
            <p:cNvSpPr/>
            <p:nvPr/>
          </p:nvSpPr>
          <p:spPr>
            <a:xfrm>
              <a:off x="0" y="1"/>
              <a:ext cx="3503613" cy="88260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-1" y="1"/>
              <a:ext cx="350361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grpSp>
        <p:nvGrpSpPr>
          <p:cNvPr id="329" name="Group 329"/>
          <p:cNvGrpSpPr/>
          <p:nvPr/>
        </p:nvGrpSpPr>
        <p:grpSpPr>
          <a:xfrm>
            <a:off x="4906458" y="901098"/>
            <a:ext cx="2581812" cy="709758"/>
            <a:chOff x="0" y="0"/>
            <a:chExt cx="3003550" cy="874672"/>
          </a:xfrm>
        </p:grpSpPr>
        <p:sp>
          <p:nvSpPr>
            <p:cNvPr id="327" name="Shape 327" descr="image25.png"/>
            <p:cNvSpPr/>
            <p:nvPr/>
          </p:nvSpPr>
          <p:spPr>
            <a:xfrm>
              <a:off x="-1" y="0"/>
              <a:ext cx="3003413" cy="87467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-1" y="0"/>
              <a:ext cx="3003551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 sz="1800"/>
              </a:pPr>
              <a:r>
                <a:rPr sz="1600"/>
                <a:t> </a:t>
              </a:r>
            </a:p>
          </p:txBody>
        </p:sp>
      </p:grpSp>
      <p:sp>
        <p:nvSpPr>
          <p:cNvPr id="330" name="Shape 330"/>
          <p:cNvSpPr/>
          <p:nvPr/>
        </p:nvSpPr>
        <p:spPr>
          <a:xfrm>
            <a:off x="4225543" y="1241129"/>
            <a:ext cx="417513" cy="1059"/>
          </a:xfrm>
          <a:prstGeom prst="line">
            <a:avLst/>
          </a:prstGeom>
          <a:ln w="25400">
            <a:solidFill>
              <a:srgbClr val="4A7EBB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457200"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914400"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1371600"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1828800"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2286000">
              <a:defRPr sz="1600">
                <a:latin typeface="Arial"/>
                <a:ea typeface="Arial"/>
                <a:cs typeface="Arial"/>
                <a:sym typeface="Arial"/>
              </a:defRPr>
            </a:lvl6pPr>
            <a:lvl7pPr indent="2743200">
              <a:defRPr sz="1600">
                <a:latin typeface="Arial"/>
                <a:ea typeface="Arial"/>
                <a:cs typeface="Arial"/>
                <a:sym typeface="Arial"/>
              </a:defRPr>
            </a:lvl7pPr>
            <a:lvl8pPr indent="3200400">
              <a:defRPr sz="1600">
                <a:latin typeface="Arial"/>
                <a:ea typeface="Arial"/>
                <a:cs typeface="Arial"/>
                <a:sym typeface="Arial"/>
              </a:defRPr>
            </a:lvl8pPr>
            <a:lvl9pPr indent="3657600">
              <a:defRPr sz="1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E20D20-E748-3F43-A64D-9046B707C0F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59481" y="1617295"/>
            <a:ext cx="4654551" cy="3200401"/>
            <a:chOff x="0" y="0"/>
            <a:chExt cx="5044109" cy="3769325"/>
          </a:xfrm>
        </p:grpSpPr>
        <p:pic>
          <p:nvPicPr>
            <p:cNvPr id="18" name="pasted-imag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4109" cy="376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9" name="Shape 109"/>
            <p:cNvSpPr>
              <a:spLocks noChangeShapeType="1"/>
            </p:cNvSpPr>
            <p:nvPr/>
          </p:nvSpPr>
          <p:spPr bwMode="auto">
            <a:xfrm flipV="1">
              <a:off x="461842" y="1313839"/>
              <a:ext cx="4484740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 kern="1200"/>
            </a:p>
          </p:txBody>
        </p:sp>
      </p:grpSp>
      <p:pic>
        <p:nvPicPr>
          <p:cNvPr id="20" name="Picture 19" descr="unna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0206" y="1649007"/>
            <a:ext cx="312578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9" y="4850803"/>
            <a:ext cx="9144000" cy="1009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2186" y="5844442"/>
            <a:ext cx="882888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Convergence of multi-valley bands as the electronic origin of high thermoelectric performance in CoSb</a:t>
            </a:r>
            <a:r>
              <a:rPr lang="en-US" baseline="-25000" dirty="0">
                <a:solidFill>
                  <a:srgbClr val="00000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skutterudites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1400" i="1" dirty="0">
                <a:solidFill>
                  <a:srgbClr val="000000"/>
                </a:solidFill>
              </a:rPr>
              <a:t>Y. Tang, Z.M. Gibbs, L.A. </a:t>
            </a:r>
            <a:r>
              <a:rPr lang="en-US" sz="1400" i="1" dirty="0" err="1">
                <a:solidFill>
                  <a:srgbClr val="000000"/>
                </a:solidFill>
              </a:rPr>
              <a:t>Agapito</a:t>
            </a:r>
            <a:r>
              <a:rPr lang="en-US" sz="1400" i="1" dirty="0">
                <a:solidFill>
                  <a:srgbClr val="000000"/>
                </a:solidFill>
              </a:rPr>
              <a:t>, G. Li, H. Kim, M. </a:t>
            </a:r>
            <a:r>
              <a:rPr lang="en-US" sz="1400" i="1" dirty="0" err="1">
                <a:solidFill>
                  <a:srgbClr val="000000"/>
                </a:solidFill>
              </a:rPr>
              <a:t>Buongiorno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Nardelli</a:t>
            </a:r>
            <a:r>
              <a:rPr lang="en-US" sz="1400" i="1" dirty="0">
                <a:solidFill>
                  <a:srgbClr val="000000"/>
                </a:solidFill>
              </a:rPr>
              <a:t>, S. </a:t>
            </a:r>
            <a:r>
              <a:rPr lang="en-US" sz="1400" i="1" dirty="0" err="1">
                <a:solidFill>
                  <a:srgbClr val="000000"/>
                </a:solidFill>
              </a:rPr>
              <a:t>Curtarolo</a:t>
            </a:r>
            <a:r>
              <a:rPr lang="en-US" sz="1400" i="1" dirty="0">
                <a:solidFill>
                  <a:srgbClr val="000000"/>
                </a:solidFill>
              </a:rPr>
              <a:t> and G.J. Snyder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E2A71-0D9A-6140-934F-6CB3C46A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K-point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854687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2F056-6F69-EF4B-906F-62C6D7BD4C3D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it-IT" dirty="0" err="1">
                <a:ea typeface="+mj-ea"/>
              </a:rPr>
              <a:t>Transport</a:t>
            </a:r>
            <a:r>
              <a:rPr lang="it-IT" dirty="0">
                <a:ea typeface="+mj-ea"/>
              </a:rPr>
              <a:t> </a:t>
            </a:r>
            <a:r>
              <a:rPr lang="it-IT" dirty="0" err="1">
                <a:ea typeface="+mj-ea"/>
              </a:rPr>
              <a:t>properties</a:t>
            </a:r>
            <a:endParaRPr lang="it-IT" dirty="0">
              <a:ea typeface="+mj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084311F-87B0-2542-905D-7EC5D27BF140}"/>
              </a:ext>
            </a:extLst>
          </p:cNvPr>
          <p:cNvSpPr txBox="1">
            <a:spLocks noChangeArrowheads="1"/>
          </p:cNvSpPr>
          <p:nvPr/>
        </p:nvSpPr>
        <p:spPr>
          <a:xfrm>
            <a:off x="684213" y="404813"/>
            <a:ext cx="77724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it-IT" sz="3600" dirty="0">
              <a:solidFill>
                <a:srgbClr val="385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A4BFC3F-B89B-9048-AE60-36A8FAFB232A}"/>
              </a:ext>
            </a:extLst>
          </p:cNvPr>
          <p:cNvSpPr txBox="1">
            <a:spLocks noChangeArrowheads="1"/>
          </p:cNvSpPr>
          <p:nvPr/>
        </p:nvSpPr>
        <p:spPr>
          <a:xfrm>
            <a:off x="539750" y="1628775"/>
            <a:ext cx="8001000" cy="50403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just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 standard approaches to electron transport in bulk semiconductors are based on the </a:t>
            </a:r>
            <a:r>
              <a:rPr lang="en-US" sz="2000" b="1" dirty="0">
                <a:solidFill>
                  <a:srgbClr val="3850A3"/>
                </a:solidFill>
                <a:latin typeface="Arial" charset="0"/>
                <a:ea typeface="ＭＳ Ｐゴシック" charset="0"/>
                <a:cs typeface="ＭＳ Ｐゴシック" charset="0"/>
              </a:rPr>
              <a:t>semiclassical Boltzmann theory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 </a:t>
            </a:r>
          </a:p>
          <a:p>
            <a:pPr algn="just">
              <a:defRPr/>
            </a:pPr>
            <a:endParaRPr lang="en-US" sz="1900" dirty="0">
              <a:latin typeface="Arial" charset="0"/>
              <a:ea typeface="ＭＳ Ｐゴシック" charset="0"/>
            </a:endParaRPr>
          </a:p>
          <a:p>
            <a:pPr algn="just">
              <a:defRPr/>
            </a:pPr>
            <a:endParaRPr lang="en-US" sz="1900" dirty="0">
              <a:latin typeface="Arial" charset="0"/>
              <a:ea typeface="ＭＳ Ｐゴシック" charset="0"/>
            </a:endParaRPr>
          </a:p>
          <a:p>
            <a:pPr algn="just">
              <a:defRPr/>
            </a:pPr>
            <a:r>
              <a:rPr lang="en-US" sz="1900" dirty="0">
                <a:latin typeface="Arial" charset="0"/>
                <a:ea typeface="ＭＳ Ｐゴシック" charset="0"/>
              </a:rPr>
              <a:t>Dynamics of carriers and response to external fields follow </a:t>
            </a:r>
            <a:r>
              <a:rPr lang="en-US" sz="1900" b="1" dirty="0">
                <a:latin typeface="Arial" charset="0"/>
                <a:ea typeface="ＭＳ Ｐゴシック" charset="0"/>
              </a:rPr>
              <a:t>classical motion equation</a:t>
            </a:r>
            <a:r>
              <a:rPr lang="en-US" sz="1900" dirty="0">
                <a:latin typeface="Arial" charset="0"/>
                <a:ea typeface="ＭＳ Ｐゴシック" charset="0"/>
              </a:rPr>
              <a:t>, whereas scattering events are included in a perturbative approach, via quantum mechanical </a:t>
            </a:r>
            <a:r>
              <a:rPr lang="en-US" sz="1900" b="1" dirty="0">
                <a:latin typeface="Arial" charset="0"/>
                <a:ea typeface="ＭＳ Ｐゴシック" charset="0"/>
              </a:rPr>
              <a:t>Fermi Golden Rule</a:t>
            </a:r>
            <a:r>
              <a:rPr lang="en-US" sz="1900" dirty="0">
                <a:latin typeface="Arial" charset="0"/>
                <a:ea typeface="ＭＳ Ｐゴシック" charset="0"/>
              </a:rPr>
              <a:t>.</a:t>
            </a:r>
            <a:endParaRPr lang="en-US" sz="1900" dirty="0">
              <a:solidFill>
                <a:srgbClr val="BFBF00"/>
              </a:solidFill>
              <a:ea typeface="+mj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endParaRPr lang="en-US" sz="1700" dirty="0">
              <a:solidFill>
                <a:srgbClr val="3850A3"/>
              </a:solidFill>
              <a:ea typeface="+mj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defRPr/>
            </a:pP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67C10B-2006-9C46-9479-3C674F53FBC6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Semiclassical transport</a:t>
            </a:r>
            <a:endParaRPr lang="it-IT" dirty="0">
              <a:ea typeface="+mj-ea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D5C29D8-D77F-C74B-942C-15385645D70F}"/>
              </a:ext>
            </a:extLst>
          </p:cNvPr>
          <p:cNvSpPr txBox="1">
            <a:spLocks noChangeArrowheads="1"/>
          </p:cNvSpPr>
          <p:nvPr/>
        </p:nvSpPr>
        <p:spPr>
          <a:xfrm>
            <a:off x="539750" y="1341438"/>
            <a:ext cx="8001000" cy="5040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buClr>
                <a:srgbClr val="3850A3"/>
              </a:buClr>
              <a:defRPr/>
            </a:pPr>
            <a:endParaRPr lang="en-US" sz="1700" dirty="0">
              <a:solidFill>
                <a:srgbClr val="3850A3"/>
              </a:solidFill>
              <a:ea typeface="+mj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r>
              <a:rPr lang="en-US" sz="1700" dirty="0">
                <a:solidFill>
                  <a:srgbClr val="3850A3"/>
                </a:solidFill>
                <a:ea typeface="+mj-ea"/>
              </a:rPr>
              <a:t> probability density distribution function: </a:t>
            </a: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endParaRPr lang="en-US" sz="1700" dirty="0">
              <a:solidFill>
                <a:srgbClr val="3850A3"/>
              </a:solidFill>
              <a:ea typeface="+mj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defRPr/>
            </a:pPr>
            <a:endParaRPr lang="en-US" sz="1700" dirty="0">
              <a:solidFill>
                <a:srgbClr val="3850A3"/>
              </a:solidFill>
              <a:ea typeface="+mn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r>
              <a:rPr lang="en-US" sz="1700" dirty="0">
                <a:solidFill>
                  <a:srgbClr val="3850A3"/>
                </a:solidFill>
                <a:ea typeface="+mn-ea"/>
              </a:rPr>
              <a:t> equation of motion:</a:t>
            </a:r>
          </a:p>
          <a:p>
            <a:pPr>
              <a:buClr>
                <a:srgbClr val="3850A3"/>
              </a:buClr>
              <a:defRPr/>
            </a:pPr>
            <a:r>
              <a:rPr lang="en-US" sz="1700" dirty="0">
                <a:latin typeface="Arial" charset="0"/>
                <a:ea typeface="ＭＳ Ｐゴシック" charset="0"/>
              </a:rPr>
              <a:t>	 </a:t>
            </a:r>
            <a:endParaRPr lang="en-US" sz="1700" dirty="0">
              <a:solidFill>
                <a:srgbClr val="3850A3"/>
              </a:solidFill>
              <a:ea typeface="+mn-ea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defRPr/>
            </a:pPr>
            <a:r>
              <a:rPr lang="en-US" sz="1700" dirty="0">
                <a:solidFill>
                  <a:srgbClr val="3850A3"/>
                </a:solidFill>
                <a:ea typeface="+mn-ea"/>
              </a:rPr>
              <a:t> </a:t>
            </a: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r>
              <a:rPr lang="en-US" sz="1700" dirty="0">
                <a:solidFill>
                  <a:srgbClr val="3850A3"/>
                </a:solidFill>
                <a:ea typeface="ＭＳ Ｐゴシック" charset="0"/>
              </a:rPr>
              <a:t> relaxation-time approximation:</a:t>
            </a: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r>
              <a:rPr lang="en-US" sz="1700" dirty="0">
                <a:solidFill>
                  <a:srgbClr val="3850A3"/>
                </a:solidFill>
                <a:ea typeface="ＭＳ Ｐゴシック" charset="0"/>
              </a:rPr>
              <a:t> Fermi Golden Rule:</a:t>
            </a: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defRPr/>
            </a:pPr>
            <a:endParaRPr lang="en-US" sz="1700" dirty="0">
              <a:solidFill>
                <a:srgbClr val="3850A3"/>
              </a:solidFill>
              <a:ea typeface="ＭＳ Ｐゴシック" charset="0"/>
            </a:endParaRPr>
          </a:p>
          <a:p>
            <a:pPr fontAlgn="auto">
              <a:spcAft>
                <a:spcPts val="0"/>
              </a:spcAft>
              <a:buClr>
                <a:srgbClr val="3850A3"/>
              </a:buClr>
              <a:buFont typeface="Wingdings" pitchFamily="2" charset="2"/>
              <a:buChar char="§"/>
              <a:defRPr/>
            </a:pPr>
            <a:r>
              <a:rPr lang="en-US" sz="1700" dirty="0">
                <a:solidFill>
                  <a:srgbClr val="3850A3"/>
                </a:solidFill>
                <a:ea typeface="ＭＳ Ｐゴシック" charset="0"/>
              </a:rPr>
              <a:t> </a:t>
            </a:r>
            <a:r>
              <a:rPr lang="en-US" sz="1700" dirty="0" err="1">
                <a:solidFill>
                  <a:srgbClr val="3850A3"/>
                </a:solidFill>
                <a:ea typeface="ＭＳ Ｐゴシック" charset="0"/>
              </a:rPr>
              <a:t>Boltzman</a:t>
            </a:r>
            <a:r>
              <a:rPr lang="en-US" sz="1700" dirty="0">
                <a:solidFill>
                  <a:srgbClr val="3850A3"/>
                </a:solidFill>
                <a:ea typeface="ＭＳ Ｐゴシック" charset="0"/>
              </a:rPr>
              <a:t> conductivity: </a:t>
            </a:r>
          </a:p>
        </p:txBody>
      </p:sp>
      <p:pic>
        <p:nvPicPr>
          <p:cNvPr id="27652" name="Picture 26" descr="D:\scripts\paper_win\Tutorial\Tex\f.png">
            <a:extLst>
              <a:ext uri="{FF2B5EF4-FFF2-40B4-BE49-F238E27FC236}">
                <a16:creationId xmlns:a16="http://schemas.microsoft.com/office/drawing/2014/main" id="{2A5CDDDE-F366-334D-9646-86991BFE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41550"/>
            <a:ext cx="1122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7" descr="D:\scripts\paper_win\Tutorial\Tex\bolt.png">
            <a:extLst>
              <a:ext uri="{FF2B5EF4-FFF2-40B4-BE49-F238E27FC236}">
                <a16:creationId xmlns:a16="http://schemas.microsoft.com/office/drawing/2014/main" id="{2D8EF300-BD68-F440-BF67-F4328A7A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889250"/>
            <a:ext cx="443388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29" descr="D:\scripts\paper_win\Tutorial\Tex\tau.png">
            <a:extLst>
              <a:ext uri="{FF2B5EF4-FFF2-40B4-BE49-F238E27FC236}">
                <a16:creationId xmlns:a16="http://schemas.microsoft.com/office/drawing/2014/main" id="{6662D9FC-78DF-5F49-BBD7-5E746557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752850"/>
            <a:ext cx="1971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30" descr="D:\scripts\paper_win\Tutorial\Tex\fgr.png">
            <a:extLst>
              <a:ext uri="{FF2B5EF4-FFF2-40B4-BE49-F238E27FC236}">
                <a16:creationId xmlns:a16="http://schemas.microsoft.com/office/drawing/2014/main" id="{5CE5371A-6F07-674A-AFCA-05696E3E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378325"/>
            <a:ext cx="51530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31" descr="D:\scripts\paper_win\Tutorial\Tex\sigmaB.png">
            <a:extLst>
              <a:ext uri="{FF2B5EF4-FFF2-40B4-BE49-F238E27FC236}">
                <a16:creationId xmlns:a16="http://schemas.microsoft.com/office/drawing/2014/main" id="{12D0FDD0-1C94-0B44-8653-D027F4E3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5194300"/>
            <a:ext cx="1655763" cy="682625"/>
          </a:xfrm>
          <a:prstGeom prst="rect">
            <a:avLst/>
          </a:prstGeom>
          <a:noFill/>
          <a:ln w="28575">
            <a:solidFill>
              <a:srgbClr val="BFB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A253-8FC4-4142-8CC1-7A4DB92D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15350251-5065-454F-94DE-7FDBADB81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5" y="1088923"/>
            <a:ext cx="7216642" cy="52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108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0F140F9-8D10-AF4B-85DC-BBD3C5A025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cs typeface="Calibri" charset="0"/>
                <a:sym typeface="Calibri" charset="0"/>
              </a:rPr>
              <a:t>Boltzmann Transport Equations</a:t>
            </a:r>
            <a:endParaRPr lang="en-US" sz="3600" dirty="0"/>
          </a:p>
        </p:txBody>
      </p:sp>
      <p:sp>
        <p:nvSpPr>
          <p:cNvPr id="11266" name="AutoShape 2">
            <a:extLst>
              <a:ext uri="{FF2B5EF4-FFF2-40B4-BE49-F238E27FC236}">
                <a16:creationId xmlns:a16="http://schemas.microsoft.com/office/drawing/2014/main" id="{42A5B996-EB53-BE4A-8098-F2A0BBAF3FEB}"/>
              </a:ext>
            </a:extLst>
          </p:cNvPr>
          <p:cNvSpPr>
            <a:spLocks/>
          </p:cNvSpPr>
          <p:nvPr/>
        </p:nvSpPr>
        <p:spPr bwMode="auto">
          <a:xfrm>
            <a:off x="381000" y="1065213"/>
            <a:ext cx="838200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marL="317500" indent="-317500">
              <a:buSzPct val="100000"/>
              <a:buFont typeface="Wingdings" charset="0"/>
              <a:buChar char="▪"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Accurate evaluation of Boltzmann transport integrals: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675" name="Group 3">
            <a:extLst>
              <a:ext uri="{FF2B5EF4-FFF2-40B4-BE49-F238E27FC236}">
                <a16:creationId xmlns:a16="http://schemas.microsoft.com/office/drawing/2014/main" id="{49233992-4A1E-DC4A-B751-72EE20706EB7}"/>
              </a:ext>
            </a:extLst>
          </p:cNvPr>
          <p:cNvGrpSpPr>
            <a:grpSpLocks/>
          </p:cNvGrpSpPr>
          <p:nvPr/>
        </p:nvGrpSpPr>
        <p:grpSpPr bwMode="auto">
          <a:xfrm>
            <a:off x="831850" y="1522413"/>
            <a:ext cx="6483350" cy="927100"/>
            <a:chOff x="-1" y="-1"/>
            <a:chExt cx="6482610" cy="926474"/>
          </a:xfrm>
        </p:grpSpPr>
        <p:sp>
          <p:nvSpPr>
            <p:cNvPr id="11268" name="AutoShape 4" descr="image27.png">
              <a:extLst>
                <a:ext uri="{FF2B5EF4-FFF2-40B4-BE49-F238E27FC236}">
                  <a16:creationId xmlns:a16="http://schemas.microsoft.com/office/drawing/2014/main" id="{E60EFB45-2B57-EF41-9472-1D97D461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6482610" cy="926474"/>
            </a:xfrm>
            <a:custGeom>
              <a:avLst/>
              <a:gdLst>
                <a:gd name="T0" fmla="*/ 3241305 w 21600"/>
                <a:gd name="T1" fmla="*/ 463237 h 21600"/>
                <a:gd name="T2" fmla="*/ 3241305 w 21600"/>
                <a:gd name="T3" fmla="*/ 463237 h 21600"/>
                <a:gd name="T4" fmla="*/ 3241305 w 21600"/>
                <a:gd name="T5" fmla="*/ 463237 h 21600"/>
                <a:gd name="T6" fmla="*/ 3241305 w 21600"/>
                <a:gd name="T7" fmla="*/ 4632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9" name="AutoShape 5">
              <a:extLst>
                <a:ext uri="{FF2B5EF4-FFF2-40B4-BE49-F238E27FC236}">
                  <a16:creationId xmlns:a16="http://schemas.microsoft.com/office/drawing/2014/main" id="{91F246AA-BD34-8340-B695-0CAE8807D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6482610" cy="3712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grpSp>
        <p:nvGrpSpPr>
          <p:cNvPr id="28676" name="Group 6">
            <a:extLst>
              <a:ext uri="{FF2B5EF4-FFF2-40B4-BE49-F238E27FC236}">
                <a16:creationId xmlns:a16="http://schemas.microsoft.com/office/drawing/2014/main" id="{556B3738-847C-3D48-BD7F-40A6254E9470}"/>
              </a:ext>
            </a:extLst>
          </p:cNvPr>
          <p:cNvGrpSpPr>
            <a:grpSpLocks/>
          </p:cNvGrpSpPr>
          <p:nvPr/>
        </p:nvGrpSpPr>
        <p:grpSpPr bwMode="auto">
          <a:xfrm>
            <a:off x="227013" y="2894013"/>
            <a:ext cx="2293937" cy="739775"/>
            <a:chOff x="-1" y="-1"/>
            <a:chExt cx="2293643" cy="739050"/>
          </a:xfrm>
        </p:grpSpPr>
        <p:sp>
          <p:nvSpPr>
            <p:cNvPr id="11271" name="AutoShape 7" descr="image28.png">
              <a:extLst>
                <a:ext uri="{FF2B5EF4-FFF2-40B4-BE49-F238E27FC236}">
                  <a16:creationId xmlns:a16="http://schemas.microsoft.com/office/drawing/2014/main" id="{D2BE9CEC-03CB-344F-B896-C9B750F2F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2293643" cy="739050"/>
            </a:xfrm>
            <a:custGeom>
              <a:avLst/>
              <a:gdLst>
                <a:gd name="T0" fmla="*/ 1146822 w 21600"/>
                <a:gd name="T1" fmla="*/ 369525 h 21600"/>
                <a:gd name="T2" fmla="*/ 1146822 w 21600"/>
                <a:gd name="T3" fmla="*/ 369525 h 21600"/>
                <a:gd name="T4" fmla="*/ 1146822 w 21600"/>
                <a:gd name="T5" fmla="*/ 369525 h 21600"/>
                <a:gd name="T6" fmla="*/ 1146822 w 21600"/>
                <a:gd name="T7" fmla="*/ 36952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72" name="AutoShape 8">
              <a:extLst>
                <a:ext uri="{FF2B5EF4-FFF2-40B4-BE49-F238E27FC236}">
                  <a16:creationId xmlns:a16="http://schemas.microsoft.com/office/drawing/2014/main" id="{62583C7A-5376-B341-ACDF-6679B0827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2293643" cy="3711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sp>
        <p:nvSpPr>
          <p:cNvPr id="11273" name="AutoShape 9">
            <a:extLst>
              <a:ext uri="{FF2B5EF4-FFF2-40B4-BE49-F238E27FC236}">
                <a16:creationId xmlns:a16="http://schemas.microsoft.com/office/drawing/2014/main" id="{97F7C8D7-C494-CF41-9E43-570D94CE6D6E}"/>
              </a:ext>
            </a:extLst>
          </p:cNvPr>
          <p:cNvSpPr>
            <a:spLocks/>
          </p:cNvSpPr>
          <p:nvPr/>
        </p:nvSpPr>
        <p:spPr bwMode="auto">
          <a:xfrm>
            <a:off x="539750" y="2286000"/>
            <a:ext cx="172085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Band velocities: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74" name="AutoShape 10">
            <a:extLst>
              <a:ext uri="{FF2B5EF4-FFF2-40B4-BE49-F238E27FC236}">
                <a16:creationId xmlns:a16="http://schemas.microsoft.com/office/drawing/2014/main" id="{DA0F4E55-AEF6-D640-95AC-DAD3228F4AAA}"/>
              </a:ext>
            </a:extLst>
          </p:cNvPr>
          <p:cNvSpPr>
            <a:spLocks/>
          </p:cNvSpPr>
          <p:nvPr/>
        </p:nvSpPr>
        <p:spPr bwMode="auto">
          <a:xfrm>
            <a:off x="3352800" y="2286000"/>
            <a:ext cx="173355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Scattering time: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679" name="Group 11">
            <a:extLst>
              <a:ext uri="{FF2B5EF4-FFF2-40B4-BE49-F238E27FC236}">
                <a16:creationId xmlns:a16="http://schemas.microsoft.com/office/drawing/2014/main" id="{4F1F5944-3EBD-D048-88CD-9B6220108FEE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046413"/>
            <a:ext cx="655638" cy="425450"/>
            <a:chOff x="-1" y="-1"/>
            <a:chExt cx="656079" cy="425375"/>
          </a:xfrm>
        </p:grpSpPr>
        <p:sp>
          <p:nvSpPr>
            <p:cNvPr id="11276" name="AutoShape 12" descr="image29.png">
              <a:extLst>
                <a:ext uri="{FF2B5EF4-FFF2-40B4-BE49-F238E27FC236}">
                  <a16:creationId xmlns:a16="http://schemas.microsoft.com/office/drawing/2014/main" id="{BC479F9D-7523-C448-BC3A-0B760D16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656079" cy="425375"/>
            </a:xfrm>
            <a:custGeom>
              <a:avLst/>
              <a:gdLst>
                <a:gd name="T0" fmla="*/ 328040 w 21600"/>
                <a:gd name="T1" fmla="*/ 212688 h 21600"/>
                <a:gd name="T2" fmla="*/ 328040 w 21600"/>
                <a:gd name="T3" fmla="*/ 212688 h 21600"/>
                <a:gd name="T4" fmla="*/ 328040 w 21600"/>
                <a:gd name="T5" fmla="*/ 212688 h 21600"/>
                <a:gd name="T6" fmla="*/ 328040 w 21600"/>
                <a:gd name="T7" fmla="*/ 2126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77" name="AutoShape 13">
              <a:extLst>
                <a:ext uri="{FF2B5EF4-FFF2-40B4-BE49-F238E27FC236}">
                  <a16:creationId xmlns:a16="http://schemas.microsoft.com/office/drawing/2014/main" id="{F7DDDBFF-5937-BD4B-A691-56962951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656079" cy="3714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sp>
        <p:nvSpPr>
          <p:cNvPr id="11278" name="AutoShape 14">
            <a:extLst>
              <a:ext uri="{FF2B5EF4-FFF2-40B4-BE49-F238E27FC236}">
                <a16:creationId xmlns:a16="http://schemas.microsoft.com/office/drawing/2014/main" id="{184D5FA5-486D-EB4E-B836-A6B07FC13775}"/>
              </a:ext>
            </a:extLst>
          </p:cNvPr>
          <p:cNvSpPr>
            <a:spLocks/>
          </p:cNvSpPr>
          <p:nvPr/>
        </p:nvSpPr>
        <p:spPr bwMode="auto">
          <a:xfrm>
            <a:off x="5791200" y="2286000"/>
            <a:ext cx="2620963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Fermi-Dirac distribution: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681" name="Group 15">
            <a:extLst>
              <a:ext uri="{FF2B5EF4-FFF2-40B4-BE49-F238E27FC236}">
                <a16:creationId xmlns:a16="http://schemas.microsoft.com/office/drawing/2014/main" id="{12241491-0744-F24C-A80E-4802CE132E41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070225"/>
            <a:ext cx="925513" cy="369888"/>
            <a:chOff x="0" y="-1"/>
            <a:chExt cx="925638" cy="370842"/>
          </a:xfrm>
        </p:grpSpPr>
        <p:sp>
          <p:nvSpPr>
            <p:cNvPr id="11280" name="AutoShape 16" descr="image30.png">
              <a:extLst>
                <a:ext uri="{FF2B5EF4-FFF2-40B4-BE49-F238E27FC236}">
                  <a16:creationId xmlns:a16="http://schemas.microsoft.com/office/drawing/2014/main" id="{E466E287-6D10-2341-9A9C-C4390719E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925638" cy="369250"/>
            </a:xfrm>
            <a:custGeom>
              <a:avLst/>
              <a:gdLst>
                <a:gd name="T0" fmla="*/ 462819 w 21600"/>
                <a:gd name="T1" fmla="*/ 184625 h 21600"/>
                <a:gd name="T2" fmla="*/ 462819 w 21600"/>
                <a:gd name="T3" fmla="*/ 184625 h 21600"/>
                <a:gd name="T4" fmla="*/ 462819 w 21600"/>
                <a:gd name="T5" fmla="*/ 184625 h 21600"/>
                <a:gd name="T6" fmla="*/ 462819 w 21600"/>
                <a:gd name="T7" fmla="*/ 18462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1" name="AutoShape 17">
              <a:extLst>
                <a:ext uri="{FF2B5EF4-FFF2-40B4-BE49-F238E27FC236}">
                  <a16:creationId xmlns:a16="http://schemas.microsoft.com/office/drawing/2014/main" id="{BBF26A55-DC44-E145-81B4-F3F12809A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925638" cy="3708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  <p:sp>
        <p:nvSpPr>
          <p:cNvPr id="11282" name="AutoShape 18">
            <a:extLst>
              <a:ext uri="{FF2B5EF4-FFF2-40B4-BE49-F238E27FC236}">
                <a16:creationId xmlns:a16="http://schemas.microsoft.com/office/drawing/2014/main" id="{74502A17-65E5-4D4D-B091-CEEF6EF03C82}"/>
              </a:ext>
            </a:extLst>
          </p:cNvPr>
          <p:cNvSpPr>
            <a:spLocks/>
          </p:cNvSpPr>
          <p:nvPr/>
        </p:nvSpPr>
        <p:spPr bwMode="auto">
          <a:xfrm>
            <a:off x="381000" y="3656013"/>
            <a:ext cx="8382000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317500" indent="-317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buFont typeface="Wingdings" pitchFamily="2" charset="2"/>
              <a:buChar char="▪"/>
            </a:pPr>
            <a:r>
              <a:rPr lang="en-US" altLang="en-US" sz="2000"/>
              <a:t>Requires very fine sampling of bands around Fermi energy – projection Hamiltonian!</a:t>
            </a:r>
            <a:endParaRPr lang="en-US" altLang="en-US" sz="1800"/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0D79130B-819D-7242-B06C-0F754895C1BA}"/>
              </a:ext>
            </a:extLst>
          </p:cNvPr>
          <p:cNvSpPr>
            <a:spLocks/>
          </p:cNvSpPr>
          <p:nvPr/>
        </p:nvSpPr>
        <p:spPr bwMode="auto">
          <a:xfrm>
            <a:off x="609600" y="4627563"/>
            <a:ext cx="3451225" cy="444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e.g. Seebeck coefficient of Bi</a:t>
            </a:r>
            <a:r>
              <a:rPr lang="en-US" sz="2000" baseline="-25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Te</a:t>
            </a:r>
            <a:r>
              <a:rPr lang="en-US" sz="2000" baseline="-25000">
                <a:latin typeface="Arial" charset="0"/>
                <a:ea typeface="ＭＳ Ｐゴシック" charset="0"/>
                <a:cs typeface="ＭＳ Ｐゴシック" charset="0"/>
              </a:rPr>
              <a:t>3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684" name="Group 20">
            <a:extLst>
              <a:ext uri="{FF2B5EF4-FFF2-40B4-BE49-F238E27FC236}">
                <a16:creationId xmlns:a16="http://schemas.microsoft.com/office/drawing/2014/main" id="{7732D7DF-BE16-764C-9863-C45341B87058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4189413"/>
            <a:ext cx="3805238" cy="1885950"/>
            <a:chOff x="0" y="-1"/>
            <a:chExt cx="3806181" cy="1885951"/>
          </a:xfrm>
        </p:grpSpPr>
        <p:pic>
          <p:nvPicPr>
            <p:cNvPr id="11285" name="Picture 21" descr="image31.png">
              <a:extLst>
                <a:ext uri="{FF2B5EF4-FFF2-40B4-BE49-F238E27FC236}">
                  <a16:creationId xmlns:a16="http://schemas.microsoft.com/office/drawing/2014/main" id="{F2AF1E22-CD2B-864F-94D2-9B11FE750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8" y="-1"/>
              <a:ext cx="3752193" cy="188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286" name="AutoShape 22">
              <a:extLst>
                <a:ext uri="{FF2B5EF4-FFF2-40B4-BE49-F238E27FC236}">
                  <a16:creationId xmlns:a16="http://schemas.microsoft.com/office/drawing/2014/main" id="{E863127C-2BA6-C446-89EC-74D06E10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225481" cy="274637"/>
            </a:xfrm>
            <a:custGeom>
              <a:avLst/>
              <a:gdLst>
                <a:gd name="T0" fmla="*/ 112741 w 21600"/>
                <a:gd name="T1" fmla="*/ 137319 h 21600"/>
                <a:gd name="T2" fmla="*/ 112741 w 21600"/>
                <a:gd name="T3" fmla="*/ 137319 h 21600"/>
                <a:gd name="T4" fmla="*/ 112741 w 21600"/>
                <a:gd name="T5" fmla="*/ 137319 h 21600"/>
                <a:gd name="T6" fmla="*/ 112741 w 21600"/>
                <a:gd name="T7" fmla="*/ 1373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</p:grpSp>
      <p:grpSp>
        <p:nvGrpSpPr>
          <p:cNvPr id="28685" name="Group 23">
            <a:extLst>
              <a:ext uri="{FF2B5EF4-FFF2-40B4-BE49-F238E27FC236}">
                <a16:creationId xmlns:a16="http://schemas.microsoft.com/office/drawing/2014/main" id="{4711E940-1B5A-CA43-B324-F6DE66956052}"/>
              </a:ext>
            </a:extLst>
          </p:cNvPr>
          <p:cNvGrpSpPr>
            <a:grpSpLocks/>
          </p:cNvGrpSpPr>
          <p:nvPr/>
        </p:nvGrpSpPr>
        <p:grpSpPr bwMode="auto">
          <a:xfrm>
            <a:off x="1563688" y="5372100"/>
            <a:ext cx="1789112" cy="419100"/>
            <a:chOff x="-1" y="-1"/>
            <a:chExt cx="1787992" cy="418002"/>
          </a:xfrm>
        </p:grpSpPr>
        <p:sp>
          <p:nvSpPr>
            <p:cNvPr id="11288" name="AutoShape 24" descr="image32.png">
              <a:extLst>
                <a:ext uri="{FF2B5EF4-FFF2-40B4-BE49-F238E27FC236}">
                  <a16:creationId xmlns:a16="http://schemas.microsoft.com/office/drawing/2014/main" id="{B2648B78-1B51-0F4A-A32E-1FB1645BA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1787992" cy="418002"/>
            </a:xfrm>
            <a:custGeom>
              <a:avLst/>
              <a:gdLst>
                <a:gd name="T0" fmla="*/ 893996 w 21600"/>
                <a:gd name="T1" fmla="*/ 209001 h 21600"/>
                <a:gd name="T2" fmla="*/ 893996 w 21600"/>
                <a:gd name="T3" fmla="*/ 209001 h 21600"/>
                <a:gd name="T4" fmla="*/ 893996 w 21600"/>
                <a:gd name="T5" fmla="*/ 209001 h 21600"/>
                <a:gd name="T6" fmla="*/ 893996 w 21600"/>
                <a:gd name="T7" fmla="*/ 20900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9" name="AutoShape 25">
              <a:extLst>
                <a:ext uri="{FF2B5EF4-FFF2-40B4-BE49-F238E27FC236}">
                  <a16:creationId xmlns:a16="http://schemas.microsoft.com/office/drawing/2014/main" id="{DAF1251B-FEB1-764F-8E3E-B3842593D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1787992" cy="370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 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DE35-B7CB-6845-9BF7-C8974F47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the basis set</a:t>
            </a:r>
          </a:p>
        </p:txBody>
      </p:sp>
      <p:pic>
        <p:nvPicPr>
          <p:cNvPr id="5" name="Picture 4" descr="A diagram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A1CA4F4C-4CC1-324B-A911-4BAF1036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2" y="1181671"/>
            <a:ext cx="8596455" cy="51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26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2F8F-2EB0-8A43-91EC-A781855A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67" y="2004014"/>
            <a:ext cx="7772400" cy="2034586"/>
          </a:xfrm>
        </p:spPr>
        <p:txBody>
          <a:bodyPr/>
          <a:lstStyle/>
          <a:p>
            <a:r>
              <a:rPr lang="en-US" sz="3200" dirty="0"/>
              <a:t>PAOFLOW internal bases</a:t>
            </a:r>
            <a:br>
              <a:rPr lang="en-US" sz="3200" dirty="0"/>
            </a:br>
            <a:r>
              <a:rPr lang="en-US" sz="3200" dirty="0"/>
              <a:t>(go to jupyter notebook)</a:t>
            </a:r>
          </a:p>
        </p:txBody>
      </p:sp>
    </p:spTree>
    <p:extLst>
      <p:ext uri="{BB962C8B-B14F-4D97-AF65-F5344CB8AC3E}">
        <p14:creationId xmlns:p14="http://schemas.microsoft.com/office/powerpoint/2010/main" val="2265845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2F8F-2EB0-8A43-91EC-A781855A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67" y="2299689"/>
            <a:ext cx="7772400" cy="1738911"/>
          </a:xfrm>
        </p:spPr>
        <p:txBody>
          <a:bodyPr/>
          <a:lstStyle/>
          <a:p>
            <a:r>
              <a:rPr lang="en-US" sz="3200" dirty="0"/>
              <a:t>Some more advanced applications</a:t>
            </a:r>
            <a:br>
              <a:rPr lang="en-US" sz="3200" dirty="0"/>
            </a:br>
            <a:r>
              <a:rPr lang="en-US" sz="3200" dirty="0"/>
              <a:t>(go to jupyter notebook)</a:t>
            </a:r>
          </a:p>
        </p:txBody>
      </p:sp>
    </p:spTree>
    <p:extLst>
      <p:ext uri="{BB962C8B-B14F-4D97-AF65-F5344CB8AC3E}">
        <p14:creationId xmlns:p14="http://schemas.microsoft.com/office/powerpoint/2010/main" val="38519570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200"/>
            <a:ext cx="4785360" cy="3029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7" t="10402" r="9060" b="15936"/>
          <a:stretch/>
        </p:blipFill>
        <p:spPr>
          <a:xfrm>
            <a:off x="4587737" y="2446300"/>
            <a:ext cx="4540864" cy="314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442" y="1630623"/>
            <a:ext cx="4117340" cy="735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61" y="4122330"/>
            <a:ext cx="1989328" cy="629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67" y="4786508"/>
            <a:ext cx="2582333" cy="736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5131" y="1288643"/>
            <a:ext cx="330154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Berry curvature from Kubo formula: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00" y="4582588"/>
            <a:ext cx="271163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Anomalous </a:t>
            </a: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Hall conductivity: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" y="5694725"/>
            <a:ext cx="5215131" cy="9244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371" y="5522565"/>
            <a:ext cx="3097858" cy="1063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D02A60-9027-424E-AE3F-505976D2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Berry curvature and Anomalous Hall conductivity: Fe</a:t>
            </a:r>
          </a:p>
        </p:txBody>
      </p:sp>
    </p:spTree>
    <p:extLst>
      <p:ext uri="{BB962C8B-B14F-4D97-AF65-F5344CB8AC3E}">
        <p14:creationId xmlns:p14="http://schemas.microsoft.com/office/powerpoint/2010/main" val="11875571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696" y="5812125"/>
            <a:ext cx="4864608" cy="770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" y="760299"/>
            <a:ext cx="8869680" cy="4947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368" y="4586406"/>
            <a:ext cx="3608832" cy="1187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F2799B-C7DD-3146-86B5-F460070D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Hall conductivity</a:t>
            </a:r>
          </a:p>
        </p:txBody>
      </p:sp>
    </p:spTree>
    <p:extLst>
      <p:ext uri="{BB962C8B-B14F-4D97-AF65-F5344CB8AC3E}">
        <p14:creationId xmlns:p14="http://schemas.microsoft.com/office/powerpoint/2010/main" val="5597023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0" y="1657978"/>
            <a:ext cx="4224570" cy="49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0270" y="1196608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2F2A2B"/>
                </a:solidFill>
                <a:latin typeface="+mj-lt"/>
              </a:rPr>
              <a:t>MoTe</a:t>
            </a:r>
            <a:r>
              <a:rPr lang="en-US" sz="1800" baseline="-25000" dirty="0">
                <a:solidFill>
                  <a:srgbClr val="2F2A2B"/>
                </a:solidFill>
                <a:latin typeface="+mj-lt"/>
              </a:rPr>
              <a:t>2</a:t>
            </a:r>
            <a:r>
              <a:rPr lang="en-US" sz="1800" dirty="0">
                <a:solidFill>
                  <a:srgbClr val="2F2A2B"/>
                </a:solidFill>
                <a:latin typeface="+mj-lt"/>
              </a:rPr>
              <a:t>: A Type-II Weyl Topological Metal</a:t>
            </a:r>
            <a:endParaRPr lang="en-US" sz="1800" dirty="0">
              <a:solidFill>
                <a:srgbClr val="2F2A2B"/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64858" y="6299647"/>
            <a:ext cx="3366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>
                <a:solidFill>
                  <a:schemeClr val="tx1"/>
                </a:solidFill>
                <a:latin typeface="+mj-lt"/>
              </a:rPr>
              <a:t>Wang et al., 10.1103/PhysRevLett.117.056805</a:t>
            </a:r>
            <a:endParaRPr lang="nb-NO" sz="120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13" y="3482793"/>
            <a:ext cx="4103550" cy="2615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7594"/>
            <a:ext cx="4471850" cy="18438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51658" y="4452168"/>
            <a:ext cx="3482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z2pack.ethz.ch/doc/2.1/</a:t>
            </a:r>
            <a:r>
              <a:rPr lang="en-US" b="1" dirty="0" err="1">
                <a:solidFill>
                  <a:srgbClr val="FF0000"/>
                </a:solidFill>
              </a:rPr>
              <a:t>index.html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51EB7-FC20-B446-9A7B-743ACAA09EB8}"/>
              </a:ext>
            </a:extLst>
          </p:cNvPr>
          <p:cNvSpPr txBox="1"/>
          <p:nvPr/>
        </p:nvSpPr>
        <p:spPr>
          <a:xfrm>
            <a:off x="2885123" y="308080"/>
            <a:ext cx="357405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Topological invariants</a:t>
            </a:r>
          </a:p>
        </p:txBody>
      </p:sp>
    </p:spTree>
    <p:extLst>
      <p:ext uri="{BB962C8B-B14F-4D97-AF65-F5344CB8AC3E}">
        <p14:creationId xmlns:p14="http://schemas.microsoft.com/office/powerpoint/2010/main" val="751339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0"/>
            <a:ext cx="84244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8014" y="6273227"/>
            <a:ext cx="653960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Nodal chain and Weyl points in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HfC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283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65A2-8D6C-3A4D-99C9-750892DE5EBE}"/>
              </a:ext>
            </a:extLst>
          </p:cNvPr>
          <p:cNvSpPr/>
          <p:nvPr/>
        </p:nvSpPr>
        <p:spPr>
          <a:xfrm>
            <a:off x="788464" y="1793521"/>
            <a:ext cx="77368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example01 : Si with </a:t>
            </a:r>
            <a:r>
              <a:rPr lang="en-US" dirty="0" err="1"/>
              <a:t>spd</a:t>
            </a:r>
            <a:r>
              <a:rPr lang="en-US" dirty="0"/>
              <a:t> </a:t>
            </a:r>
            <a:r>
              <a:rPr lang="en-US" dirty="0" err="1"/>
              <a:t>pseudpotential</a:t>
            </a:r>
            <a:endParaRPr lang="en-US" dirty="0"/>
          </a:p>
          <a:p>
            <a:r>
              <a:rPr lang="en-US" dirty="0"/>
              <a:t>example02 : Al with </a:t>
            </a:r>
            <a:r>
              <a:rPr lang="en-US" dirty="0" err="1"/>
              <a:t>spd</a:t>
            </a:r>
            <a:r>
              <a:rPr lang="en-US" dirty="0"/>
              <a:t> </a:t>
            </a:r>
            <a:r>
              <a:rPr lang="en-US" dirty="0" err="1"/>
              <a:t>pseudpotential</a:t>
            </a:r>
            <a:endParaRPr lang="en-US" dirty="0"/>
          </a:p>
          <a:p>
            <a:r>
              <a:rPr lang="en-US" dirty="0"/>
              <a:t>example03 : Pt with </a:t>
            </a:r>
            <a:r>
              <a:rPr lang="en-US" dirty="0" err="1"/>
              <a:t>lsda</a:t>
            </a:r>
            <a:r>
              <a:rPr lang="en-US" dirty="0"/>
              <a:t> (</a:t>
            </a:r>
            <a:r>
              <a:rPr lang="en-US" dirty="0" err="1"/>
              <a:t>nspin</a:t>
            </a:r>
            <a:r>
              <a:rPr lang="en-US" dirty="0"/>
              <a:t> = 2)</a:t>
            </a:r>
          </a:p>
          <a:p>
            <a:r>
              <a:rPr lang="en-US" dirty="0"/>
              <a:t>example04 : Fe non collinear with spin orbit - Anomalous Hall conductivity</a:t>
            </a:r>
          </a:p>
          <a:p>
            <a:r>
              <a:rPr lang="en-US" dirty="0"/>
              <a:t>example05 : Pt non collinear with spin orbit - Spin Hall conductivity</a:t>
            </a:r>
          </a:p>
          <a:p>
            <a:r>
              <a:rPr lang="en-US" dirty="0"/>
              <a:t>example06 : </a:t>
            </a:r>
            <a:r>
              <a:rPr lang="en-US" dirty="0" err="1"/>
              <a:t>AlP</a:t>
            </a:r>
            <a:r>
              <a:rPr lang="en-US" dirty="0"/>
              <a:t> with non self consistent ACBN0</a:t>
            </a:r>
          </a:p>
          <a:p>
            <a:r>
              <a:rPr lang="en-US" dirty="0"/>
              <a:t>example07 : Al starting from projections with overlap matrix of the atomic orbital (prior to orthogonalization)</a:t>
            </a:r>
          </a:p>
          <a:p>
            <a:r>
              <a:rPr lang="en-US" dirty="0"/>
              <a:t>example08 : 2D </a:t>
            </a:r>
            <a:r>
              <a:rPr lang="en-US" dirty="0" err="1"/>
              <a:t>SnTe</a:t>
            </a:r>
            <a:r>
              <a:rPr lang="en-US" dirty="0"/>
              <a:t> - Spin Hall conductivity</a:t>
            </a:r>
          </a:p>
          <a:p>
            <a:r>
              <a:rPr lang="en-US" dirty="0"/>
              <a:t>example09 : Weyl point search in MoP2</a:t>
            </a:r>
          </a:p>
          <a:p>
            <a:r>
              <a:rPr lang="en-US" dirty="0"/>
              <a:t>example10 : Transport in GaAs with temperature and energy dependent model for relaxation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40F8A-FC18-0C48-BB4D-9629A4FC6C3A}"/>
              </a:ext>
            </a:extLst>
          </p:cNvPr>
          <p:cNvSpPr txBox="1"/>
          <p:nvPr/>
        </p:nvSpPr>
        <p:spPr>
          <a:xfrm>
            <a:off x="2789782" y="662529"/>
            <a:ext cx="356443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PAOFLOW Examples</a:t>
            </a:r>
          </a:p>
        </p:txBody>
      </p:sp>
    </p:spTree>
    <p:extLst>
      <p:ext uri="{BB962C8B-B14F-4D97-AF65-F5344CB8AC3E}">
        <p14:creationId xmlns:p14="http://schemas.microsoft.com/office/powerpoint/2010/main" val="282976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A253-8FC4-4142-8CC1-7A4DB92D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15350251-5065-454F-94DE-7FDBADB81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5" y="1088923"/>
            <a:ext cx="7216642" cy="52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748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A996-E8FF-D542-ABB0-ED471170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F9D69B6-B3C2-E441-B8BF-502464B27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0" y="1118357"/>
            <a:ext cx="8278879" cy="47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88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A996-E8FF-D542-ABB0-ED471170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BC3B543E-1C07-314C-8E1D-4A5B710D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4071"/>
            <a:ext cx="7772400" cy="54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61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254A-1700-2D40-82B7-ADE34F98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 post processing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BEBFF7-6461-1943-8AAA-77119150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5" y="946528"/>
            <a:ext cx="7983205" cy="56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33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FF0-9278-C949-9C09-4759F1F7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219200"/>
          </a:xfrm>
        </p:spPr>
        <p:txBody>
          <a:bodyPr/>
          <a:lstStyle/>
          <a:p>
            <a:r>
              <a:rPr lang="en-US" sz="3200" dirty="0"/>
              <a:t>Localized orbitals</a:t>
            </a:r>
          </a:p>
        </p:txBody>
      </p:sp>
    </p:spTree>
    <p:extLst>
      <p:ext uri="{BB962C8B-B14F-4D97-AF65-F5344CB8AC3E}">
        <p14:creationId xmlns:p14="http://schemas.microsoft.com/office/powerpoint/2010/main" val="17540781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3BA9895-DA22-764F-8D03-B44790CE1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 sz="3600" dirty="0">
                <a:cs typeface="Calibri" charset="0"/>
                <a:sym typeface="Calibri" charset="0"/>
              </a:rPr>
              <a:t>Localized basis sets</a:t>
            </a:r>
            <a:endParaRPr lang="en-US" sz="3600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931F3B3-1C1A-294B-B973-DBC1EF8B5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315200" cy="4038600"/>
          </a:xfrm>
        </p:spPr>
        <p:txBody>
          <a:bodyPr/>
          <a:lstStyle/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Chemical interpretation of the wavefunction</a:t>
            </a:r>
          </a:p>
          <a:p>
            <a:pPr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400">
                <a:ea typeface="ＭＳ Ｐゴシック" panose="020B0600070205080204" pitchFamily="34" charset="-128"/>
                <a:sym typeface="Calibri" panose="020F0502020204030204" pitchFamily="34" charset="0"/>
              </a:rPr>
              <a:t>Simple connection with plane-waves via Fourier transforms: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Construction of model Hamiltonians (e.g. strongly correlated systems)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Band structure interpolation</a:t>
            </a:r>
            <a:endParaRPr lang="en-US" altLang="en-US">
              <a:solidFill>
                <a:srgbClr val="888888"/>
              </a:solidFill>
              <a:ea typeface="ＭＳ Ｐゴシック" panose="020B0600070205080204" pitchFamily="34" charset="-128"/>
              <a:sym typeface="Calibri" panose="020F0502020204030204" pitchFamily="34" charset="0"/>
            </a:endParaRP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Transport properties</a:t>
            </a:r>
          </a:p>
          <a:p>
            <a:pPr marL="782638" lvl="1" indent="-325438">
              <a:spcBef>
                <a:spcPts val="400"/>
              </a:spcBef>
              <a:buClr>
                <a:srgbClr val="000000"/>
              </a:buClr>
              <a:buFont typeface="Wingdings" pitchFamily="2" charset="2"/>
              <a:buChar char="▪"/>
            </a:pPr>
            <a:r>
              <a:rPr lang="en-US" altLang="en-US" sz="2000">
                <a:ea typeface="ＭＳ Ｐゴシック" panose="020B0600070205080204" pitchFamily="34" charset="-128"/>
                <a:sym typeface="Calibri" panose="020F0502020204030204" pitchFamily="34" charset="0"/>
              </a:rPr>
              <a:t>Many more…</a:t>
            </a:r>
            <a:endParaRPr lang="en-US" altLang="en-US">
              <a:ea typeface="Arial" panose="020B0604020202020204" pitchFamily="34" charset="0"/>
            </a:endParaRPr>
          </a:p>
        </p:txBody>
      </p:sp>
      <p:pic>
        <p:nvPicPr>
          <p:cNvPr id="4099" name="Picture 3" descr="image1.png">
            <a:extLst>
              <a:ext uri="{FF2B5EF4-FFF2-40B4-BE49-F238E27FC236}">
                <a16:creationId xmlns:a16="http://schemas.microsoft.com/office/drawing/2014/main" id="{13A6A7B7-DD72-7044-85BB-B696F841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4500563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 descr="image2.png">
            <a:extLst>
              <a:ext uri="{FF2B5EF4-FFF2-40B4-BE49-F238E27FC236}">
                <a16:creationId xmlns:a16="http://schemas.microsoft.com/office/drawing/2014/main" id="{D6B8265F-8A5E-974F-9F77-D169BAD3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538" y="5175250"/>
            <a:ext cx="431006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>
            <a:extLst>
              <a:ext uri="{FF2B5EF4-FFF2-40B4-BE49-F238E27FC236}">
                <a16:creationId xmlns:a16="http://schemas.microsoft.com/office/drawing/2014/main" id="{3C541BDB-5F63-8D43-8A35-5AE747080052}"/>
              </a:ext>
            </a:extLst>
          </p:cNvPr>
          <p:cNvSpPr>
            <a:spLocks/>
          </p:cNvSpPr>
          <p:nvPr/>
        </p:nvSpPr>
        <p:spPr bwMode="auto">
          <a:xfrm>
            <a:off x="1066800" y="4495800"/>
            <a:ext cx="2814638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Bloch states (plane waves)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0882ADAA-49B1-394F-813B-C1C7DE6E7232}"/>
              </a:ext>
            </a:extLst>
          </p:cNvPr>
          <p:cNvSpPr>
            <a:spLocks/>
          </p:cNvSpPr>
          <p:nvPr/>
        </p:nvSpPr>
        <p:spPr bwMode="auto">
          <a:xfrm>
            <a:off x="4953000" y="4495800"/>
            <a:ext cx="3825875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Localized states (i.e. atomic orbitals)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80B606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0B60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80B606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0B60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20201</TotalTime>
  <Words>2036</Words>
  <Application>Microsoft Macintosh PowerPoint</Application>
  <PresentationFormat>On-screen Show (4:3)</PresentationFormat>
  <Paragraphs>240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Bold</vt:lpstr>
      <vt:lpstr>Avenir Roman</vt:lpstr>
      <vt:lpstr>Helvetica</vt:lpstr>
      <vt:lpstr>Helvetica Neue Light</vt:lpstr>
      <vt:lpstr>Times New Roman</vt:lpstr>
      <vt:lpstr>Wingdings</vt:lpstr>
      <vt:lpstr>Default</vt:lpstr>
      <vt:lpstr>Introduction to  PAOFLOW  Marco Buongiorno Nardelli University of North Texas and Santa Fe Institute</vt:lpstr>
      <vt:lpstr>Some QE post processing</vt:lpstr>
      <vt:lpstr>QE post processing</vt:lpstr>
      <vt:lpstr>QE post processing</vt:lpstr>
      <vt:lpstr>QE post processing</vt:lpstr>
      <vt:lpstr>QE post processing</vt:lpstr>
      <vt:lpstr>QE post processing</vt:lpstr>
      <vt:lpstr>Localized orbitals</vt:lpstr>
      <vt:lpstr>Localized basis sets</vt:lpstr>
      <vt:lpstr>Wannier functions</vt:lpstr>
      <vt:lpstr>Localized basis sets</vt:lpstr>
      <vt:lpstr>The PAOFLOW method</vt:lpstr>
      <vt:lpstr>Pseudo-atomic orbitals (PAO)</vt:lpstr>
      <vt:lpstr>QE post processing</vt:lpstr>
      <vt:lpstr>Hands-on: Silicon – PDOS</vt:lpstr>
      <vt:lpstr>Hands-on: Silicon – PDOS</vt:lpstr>
      <vt:lpstr>Hands-on: Silicon – PDOS</vt:lpstr>
      <vt:lpstr>Pseudo-atomic orbitals (PAO)</vt:lpstr>
      <vt:lpstr>Projectability of bands</vt:lpstr>
      <vt:lpstr>Accurate PAO Hamiltonians</vt:lpstr>
      <vt:lpstr>PowerPoint Presentation</vt:lpstr>
      <vt:lpstr>Accurate PAO Hamiltonians</vt:lpstr>
      <vt:lpstr>Accurate PAO Hamiltonians</vt:lpstr>
      <vt:lpstr>PAOFLOW</vt:lpstr>
      <vt:lpstr>PowerPoint Presentation</vt:lpstr>
      <vt:lpstr>PowerPoint Presentation</vt:lpstr>
      <vt:lpstr>K-point interpolation</vt:lpstr>
      <vt:lpstr>Transport properties</vt:lpstr>
      <vt:lpstr>Semiclassical transport</vt:lpstr>
      <vt:lpstr>Boltzmann Transport Equations</vt:lpstr>
      <vt:lpstr>Increase the basis set</vt:lpstr>
      <vt:lpstr>PAOFLOW internal bases (go to jupyter notebook)</vt:lpstr>
      <vt:lpstr>Some more advanced applications (go to jupyter notebook)</vt:lpstr>
      <vt:lpstr>Berry curvature and Anomalous Hall conductivity: Fe</vt:lpstr>
      <vt:lpstr>Spin Hall conductivity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tools for accelerated materials discovery: minimal basis projections and the reformulation of DFT+U as a pseudo-hybrid Hubbard density functional</dc:title>
  <cp:lastModifiedBy>Buongiorno Nardelli, Marco</cp:lastModifiedBy>
  <cp:revision>198</cp:revision>
  <cp:lastPrinted>2016-11-17T14:15:41Z</cp:lastPrinted>
  <dcterms:modified xsi:type="dcterms:W3CDTF">2021-10-09T21:22:15Z</dcterms:modified>
</cp:coreProperties>
</file>